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AD8E34-B42A-4C8B-9A5C-6128957EC7B3}" v="17" dt="2023-12-26T16:42:55.4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442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464707"/>
            <a:ext cx="4443889" cy="694373"/>
          </a:xfrm>
          <a:prstGeom prst="rect">
            <a:avLst/>
          </a:prstGeom>
          <a:noFill/>
          <a:ln/>
        </p:spPr>
        <p:txBody>
          <a:bodyPr wrap="none" lIns="91440" tIns="45720" rIns="91440" bIns="45720" rtlCol="0" anchor="t"/>
          <a:lstStyle/>
          <a:p>
            <a:pPr>
              <a:lnSpc>
                <a:spcPts val="5468"/>
              </a:lnSpc>
            </a:pPr>
            <a:r>
              <a:rPr lang="en-US" sz="4350" b="1">
                <a:solidFill>
                  <a:srgbClr val="000000"/>
                </a:solidFill>
                <a:latin typeface="p22-mackinac-pro"/>
                <a:ea typeface="p22-mackinac-pro"/>
                <a:cs typeface="p22-mackinac-pro" pitchFamily="34" charset="-120"/>
              </a:rPr>
              <a:t>Slide 1: Abstract</a:t>
            </a:r>
            <a:endParaRPr lang="en-US" sz="4374">
              <a:latin typeface="p22-mackinac-pro"/>
            </a:endParaRPr>
          </a:p>
        </p:txBody>
      </p:sp>
      <p:sp>
        <p:nvSpPr>
          <p:cNvPr id="6" name="Text 2"/>
          <p:cNvSpPr/>
          <p:nvPr/>
        </p:nvSpPr>
        <p:spPr>
          <a:xfrm>
            <a:off x="833199" y="2492335"/>
            <a:ext cx="7477601" cy="4272439"/>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The provided Python code defines a class, </a:t>
            </a:r>
            <a:r>
              <a:rPr lang="en-US" sz="1750">
                <a:solidFill>
                  <a:srgbClr val="272525"/>
                </a:solidFill>
                <a:highlight>
                  <a:srgbClr val="E5F6FF"/>
                </a:highlight>
                <a:latin typeface="Consolas" pitchFamily="34" charset="0"/>
                <a:ea typeface="Consolas" pitchFamily="34" charset="-122"/>
                <a:cs typeface="Consolas" pitchFamily="34" charset="-120"/>
              </a:rPr>
              <a:t>PaymentReceiptGenerator</a:t>
            </a:r>
            <a:r>
              <a:rPr lang="en-US" sz="1750">
                <a:solidFill>
                  <a:srgbClr val="272525"/>
                </a:solidFill>
                <a:latin typeface="Eudoxus Sans" pitchFamily="34" charset="0"/>
                <a:ea typeface="Eudoxus Sans" pitchFamily="34" charset="-122"/>
                <a:cs typeface="Eudoxus Sans" pitchFamily="34" charset="-120"/>
              </a:rPr>
              <a:t>, which serves to generate payment receipts for a store's transactions. The class allows users to input product details, including name, unit price, and quantity, and then generates a formatted payment receipt. The receipt includes customer information, a list of purchased products with individual and total prices, and is displayed in the console. The script, when run, prompts the user to enter product details iteratively until the user indicates completion. The generated payment receipt is then presented, featuring a visually structured format with asterisks and dashes for emphasis. The code demonstrates the use of exception handling for input validation and employs a user-friendly interface for creating and displaying payment receipts.</a:t>
            </a:r>
            <a:endParaRPr lang="en-US" sz="17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0358">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11478" y="720923"/>
            <a:ext cx="3323749" cy="519351"/>
          </a:xfrm>
          <a:prstGeom prst="rect">
            <a:avLst/>
          </a:prstGeom>
          <a:noFill/>
          <a:ln/>
        </p:spPr>
        <p:txBody>
          <a:bodyPr wrap="none" lIns="91440" tIns="45720" rIns="91440" bIns="45720" rtlCol="0" anchor="t"/>
          <a:lstStyle/>
          <a:p>
            <a:pPr marL="0" indent="0">
              <a:lnSpc>
                <a:spcPts val="4089"/>
              </a:lnSpc>
              <a:buNone/>
            </a:pPr>
            <a:r>
              <a:rPr lang="en-US" sz="3250" b="1">
                <a:solidFill>
                  <a:srgbClr val="000000"/>
                </a:solidFill>
                <a:latin typeface="p22-mackinac-pro"/>
                <a:ea typeface="p22-mackinac-pro"/>
                <a:cs typeface="p22-mackinac-pro" pitchFamily="34" charset="-120"/>
              </a:rPr>
              <a:t>Slide 2: Code</a:t>
            </a:r>
          </a:p>
          <a:p>
            <a:pPr>
              <a:lnSpc>
                <a:spcPts val="4089"/>
              </a:lnSpc>
            </a:pPr>
            <a:endParaRPr lang="en-US" sz="3250" b="1">
              <a:latin typeface="p22-mackinac-pro"/>
              <a:ea typeface="p22-mackinac-pro"/>
            </a:endParaRPr>
          </a:p>
        </p:txBody>
      </p:sp>
      <p:sp>
        <p:nvSpPr>
          <p:cNvPr id="6" name="Text 2"/>
          <p:cNvSpPr/>
          <p:nvPr/>
        </p:nvSpPr>
        <p:spPr>
          <a:xfrm>
            <a:off x="6111478" y="1489472"/>
            <a:ext cx="7893844" cy="265867"/>
          </a:xfrm>
          <a:prstGeom prst="rect">
            <a:avLst/>
          </a:prstGeom>
          <a:noFill/>
          <a:ln/>
        </p:spPr>
        <p:txBody>
          <a:bodyPr wrap="none" rtlCol="0" anchor="t"/>
          <a:lstStyle/>
          <a:p>
            <a:pPr marL="0" indent="0">
              <a:lnSpc>
                <a:spcPts val="2094"/>
              </a:lnSpc>
              <a:buNone/>
            </a:pPr>
            <a:r>
              <a:rPr lang="en-US" sz="1309">
                <a:solidFill>
                  <a:srgbClr val="272525"/>
                </a:solidFill>
                <a:latin typeface="Eudoxus Sans" pitchFamily="34" charset="0"/>
                <a:ea typeface="Eudoxus Sans" pitchFamily="34" charset="-122"/>
                <a:cs typeface="Eudoxus Sans" pitchFamily="34" charset="-120"/>
              </a:rPr>
              <a:t>class PaymentReceiptGenerator: def </a:t>
            </a:r>
            <a:r>
              <a:rPr lang="en-US" sz="1309" b="1">
                <a:solidFill>
                  <a:srgbClr val="272525"/>
                </a:solidFill>
                <a:latin typeface="Eudoxus Sans" pitchFamily="34" charset="0"/>
                <a:ea typeface="Eudoxus Sans" pitchFamily="34" charset="-122"/>
                <a:cs typeface="Eudoxus Sans" pitchFamily="34" charset="-120"/>
              </a:rPr>
              <a:t>init</a:t>
            </a:r>
            <a:r>
              <a:rPr lang="en-US" sz="1309">
                <a:solidFill>
                  <a:srgbClr val="272525"/>
                </a:solidFill>
                <a:latin typeface="Eudoxus Sans" pitchFamily="34" charset="0"/>
                <a:ea typeface="Eudoxus Sans" pitchFamily="34" charset="-122"/>
                <a:cs typeface="Eudoxus Sans" pitchFamily="34" charset="-120"/>
              </a:rPr>
              <a:t>(self): self.products = []</a:t>
            </a:r>
            <a:endParaRPr lang="en-US" sz="1309"/>
          </a:p>
        </p:txBody>
      </p:sp>
      <p:sp>
        <p:nvSpPr>
          <p:cNvPr id="7" name="Shape 3"/>
          <p:cNvSpPr/>
          <p:nvPr/>
        </p:nvSpPr>
        <p:spPr>
          <a:xfrm>
            <a:off x="6111478" y="1942267"/>
            <a:ext cx="7893844" cy="5566410"/>
          </a:xfrm>
          <a:prstGeom prst="roundRect">
            <a:avLst>
              <a:gd name="adj" fmla="val 1343"/>
            </a:avLst>
          </a:prstGeom>
          <a:solidFill>
            <a:srgbClr val="E5F6FF"/>
          </a:solidFill>
          <a:ln/>
        </p:spPr>
      </p:sp>
      <p:sp>
        <p:nvSpPr>
          <p:cNvPr id="8" name="Shape 4"/>
          <p:cNvSpPr/>
          <p:nvPr/>
        </p:nvSpPr>
        <p:spPr>
          <a:xfrm>
            <a:off x="6103263" y="1942267"/>
            <a:ext cx="7910274" cy="5566410"/>
          </a:xfrm>
          <a:prstGeom prst="roundRect">
            <a:avLst>
              <a:gd name="adj" fmla="val 448"/>
            </a:avLst>
          </a:prstGeom>
          <a:solidFill>
            <a:srgbClr val="E5F6FF"/>
          </a:solidFill>
          <a:ln/>
        </p:spPr>
      </p:sp>
      <p:sp>
        <p:nvSpPr>
          <p:cNvPr id="9" name="Text 5"/>
          <p:cNvSpPr/>
          <p:nvPr/>
        </p:nvSpPr>
        <p:spPr>
          <a:xfrm>
            <a:off x="6269355" y="2066806"/>
            <a:ext cx="7578090" cy="5317331"/>
          </a:xfrm>
          <a:prstGeom prst="rect">
            <a:avLst/>
          </a:prstGeom>
          <a:noFill/>
          <a:ln/>
        </p:spPr>
        <p:txBody>
          <a:bodyPr wrap="square" rtlCol="0" anchor="t"/>
          <a:lstStyle/>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def add_product(self, product_name, unit_price, quantity):</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try:</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unit_price = float(unit_price)</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quantity = float(quantity)</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self.products.append((product_name, unit_price, quantity))</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print("Product added successfully.")</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except ValueError:</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print("Error: Please enter valid numeric values for unit price and quantity.")</a:t>
            </a:r>
            <a:endParaRPr lang="en-US" sz="1309"/>
          </a:p>
          <a:p>
            <a:pPr marL="0" indent="0">
              <a:lnSpc>
                <a:spcPts val="2094"/>
              </a:lnSpc>
              <a:buNone/>
            </a:pP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def generate_receipt(self, customer_name):</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if not self.products:</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print("Error: Please add at least one product.")</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return</a:t>
            </a:r>
            <a:endParaRPr lang="en-US" sz="1309"/>
          </a:p>
          <a:p>
            <a:pPr marL="0" indent="0">
              <a:lnSpc>
                <a:spcPts val="2094"/>
              </a:lnSpc>
              <a:buNone/>
            </a:pP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total_amount = sum(unit_price * quantity for _, unit_price, quantity in self.products)</a:t>
            </a:r>
            <a:endParaRPr lang="en-US" sz="1309"/>
          </a:p>
          <a:p>
            <a:pPr marL="0" indent="0">
              <a:lnSpc>
                <a:spcPts val="2094"/>
              </a:lnSpc>
              <a:buNone/>
            </a:pP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 Create the payment receipt</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receipt_text = f"\n{'*' * 40}\nPayment Receipt\n{'*' * 40}\n"</a:t>
            </a:r>
            <a:endParaRPr lang="en-US" sz="1309"/>
          </a:p>
          <a:p>
            <a:pPr marL="0" indent="0">
              <a:lnSpc>
                <a:spcPts val="2094"/>
              </a:lnSpc>
              <a:buNone/>
            </a:pPr>
            <a:r>
              <a:rPr lang="en-US" sz="1309">
                <a:solidFill>
                  <a:srgbClr val="272525"/>
                </a:solidFill>
                <a:highlight>
                  <a:srgbClr val="E5F6FF"/>
                </a:highlight>
                <a:latin typeface="Consolas" pitchFamily="34" charset="0"/>
                <a:ea typeface="Consolas" pitchFamily="34" charset="-122"/>
                <a:cs typeface="Consolas" pitchFamily="34" charset="-120"/>
              </a:rPr>
              <a:t>    receipt_text += f"\nCustomer Name: {customer_name}\nStore Name: Squadtrion\n\nProducts Purchased:\n"</a:t>
            </a:r>
            <a:endParaRPr lang="en-US" sz="1309"/>
          </a:p>
        </p:txBody>
      </p:sp>
      <p:pic>
        <p:nvPicPr>
          <p:cNvPr id="12" name="Picture 11">
            <a:extLst>
              <a:ext uri="{FF2B5EF4-FFF2-40B4-BE49-F238E27FC236}">
                <a16:creationId xmlns:a16="http://schemas.microsoft.com/office/drawing/2014/main" id="{515D59BC-C8D1-8F48-1AD2-FD2DDC5256C1}"/>
              </a:ext>
            </a:extLst>
          </p:cNvPr>
          <p:cNvPicPr>
            <a:picLocks noChangeAspect="1"/>
          </p:cNvPicPr>
          <p:nvPr/>
        </p:nvPicPr>
        <p:blipFill rotWithShape="1">
          <a:blip r:embed="rId5"/>
          <a:srcRect r="42683"/>
          <a:stretch/>
        </p:blipFill>
        <p:spPr>
          <a:xfrm rot="16200000">
            <a:off x="-1828722" y="1806577"/>
            <a:ext cx="8229600" cy="46164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9644">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64367" y="772478"/>
            <a:ext cx="3110746" cy="486013"/>
          </a:xfrm>
          <a:prstGeom prst="rect">
            <a:avLst/>
          </a:prstGeom>
          <a:noFill/>
          <a:ln/>
        </p:spPr>
        <p:txBody>
          <a:bodyPr wrap="none" rtlCol="0" anchor="t"/>
          <a:lstStyle/>
          <a:p>
            <a:pPr marL="0" indent="0">
              <a:lnSpc>
                <a:spcPts val="3827"/>
              </a:lnSpc>
              <a:buNone/>
            </a:pPr>
            <a:r>
              <a:rPr lang="en-US" sz="3062" b="1">
                <a:solidFill>
                  <a:srgbClr val="000000"/>
                </a:solidFill>
                <a:latin typeface="p22-mackinac-pro" pitchFamily="34" charset="0"/>
                <a:ea typeface="p22-mackinac-pro" pitchFamily="34" charset="-122"/>
                <a:cs typeface="p22-mackinac-pro" pitchFamily="34" charset="-120"/>
              </a:rPr>
              <a:t>Slide 3: Code </a:t>
            </a:r>
            <a:endParaRPr lang="en-US" sz="3062"/>
          </a:p>
        </p:txBody>
      </p:sp>
      <p:sp>
        <p:nvSpPr>
          <p:cNvPr id="6" name="Text 2"/>
          <p:cNvSpPr/>
          <p:nvPr/>
        </p:nvSpPr>
        <p:spPr>
          <a:xfrm>
            <a:off x="6364367" y="1491734"/>
            <a:ext cx="7388066" cy="497443"/>
          </a:xfrm>
          <a:prstGeom prst="rect">
            <a:avLst/>
          </a:prstGeom>
          <a:noFill/>
          <a:ln/>
        </p:spPr>
        <p:txBody>
          <a:bodyPr wrap="square" rtlCol="0" anchor="t"/>
          <a:lstStyle/>
          <a:p>
            <a:pPr marL="0" indent="0">
              <a:lnSpc>
                <a:spcPts val="1960"/>
              </a:lnSpc>
              <a:buNone/>
            </a:pPr>
            <a:r>
              <a:rPr lang="en-US" sz="1225">
                <a:solidFill>
                  <a:srgbClr val="272525"/>
                </a:solidFill>
                <a:latin typeface="Eudoxus Sans" pitchFamily="34" charset="0"/>
                <a:ea typeface="Eudoxus Sans" pitchFamily="34" charset="-122"/>
                <a:cs typeface="Eudoxus Sans" pitchFamily="34" charset="-120"/>
              </a:rPr>
              <a:t>for product in self.products: product_name, unit_price, quantity = product total_price = unit_price * quantity receipt_text += f"{product_name} - ${unit_price:.2f} x {quantity} = ${total_price:.2f}\n"</a:t>
            </a:r>
            <a:endParaRPr lang="en-US" sz="1225"/>
          </a:p>
        </p:txBody>
      </p:sp>
      <p:sp>
        <p:nvSpPr>
          <p:cNvPr id="7" name="Shape 3"/>
          <p:cNvSpPr/>
          <p:nvPr/>
        </p:nvSpPr>
        <p:spPr>
          <a:xfrm>
            <a:off x="6364367" y="2164080"/>
            <a:ext cx="7388066" cy="1476732"/>
          </a:xfrm>
          <a:prstGeom prst="roundRect">
            <a:avLst>
              <a:gd name="adj" fmla="val 4740"/>
            </a:avLst>
          </a:prstGeom>
          <a:solidFill>
            <a:srgbClr val="E5F6FF"/>
          </a:solidFill>
          <a:ln/>
        </p:spPr>
      </p:sp>
      <p:sp>
        <p:nvSpPr>
          <p:cNvPr id="8" name="Shape 4"/>
          <p:cNvSpPr/>
          <p:nvPr/>
        </p:nvSpPr>
        <p:spPr>
          <a:xfrm>
            <a:off x="6356628" y="2164080"/>
            <a:ext cx="7403544" cy="1476732"/>
          </a:xfrm>
          <a:prstGeom prst="roundRect">
            <a:avLst>
              <a:gd name="adj" fmla="val 1580"/>
            </a:avLst>
          </a:prstGeom>
          <a:solidFill>
            <a:srgbClr val="E5F6FF"/>
          </a:solidFill>
          <a:ln/>
        </p:spPr>
      </p:sp>
      <p:sp>
        <p:nvSpPr>
          <p:cNvPr id="9" name="Text 5"/>
          <p:cNvSpPr/>
          <p:nvPr/>
        </p:nvSpPr>
        <p:spPr>
          <a:xfrm>
            <a:off x="6512123" y="2280642"/>
            <a:ext cx="7092553" cy="1243608"/>
          </a:xfrm>
          <a:prstGeom prst="rect">
            <a:avLst/>
          </a:prstGeom>
          <a:noFill/>
          <a:ln/>
        </p:spPr>
        <p:txBody>
          <a:bodyPr wrap="square" rtlCol="0" anchor="t"/>
          <a:lstStyle/>
          <a:p>
            <a:pPr marL="0" indent="0">
              <a:lnSpc>
                <a:spcPts val="1960"/>
              </a:lnSpc>
              <a:buNone/>
            </a:pPr>
            <a:r>
              <a:rPr lang="en-US" sz="1225">
                <a:solidFill>
                  <a:srgbClr val="272525"/>
                </a:solidFill>
                <a:highlight>
                  <a:srgbClr val="E5F6FF"/>
                </a:highlight>
                <a:latin typeface="Consolas" pitchFamily="34" charset="0"/>
                <a:ea typeface="Consolas" pitchFamily="34" charset="-122"/>
                <a:cs typeface="Consolas" pitchFamily="34" charset="-120"/>
              </a:rPr>
              <a:t>    receipt_text += f"\n{'-' * 40}\nTotal Amount: ${total_amount:.2f}\n{'*' * 40}"
    # Display the receipt
    print(receipt_text)
</a:t>
            </a:r>
            <a:endParaRPr lang="en-US" sz="1225"/>
          </a:p>
        </p:txBody>
      </p:sp>
      <p:sp>
        <p:nvSpPr>
          <p:cNvPr id="10" name="Text 6"/>
          <p:cNvSpPr/>
          <p:nvPr/>
        </p:nvSpPr>
        <p:spPr>
          <a:xfrm>
            <a:off x="6364367" y="3815715"/>
            <a:ext cx="7388066" cy="248722"/>
          </a:xfrm>
          <a:prstGeom prst="rect">
            <a:avLst/>
          </a:prstGeom>
          <a:noFill/>
          <a:ln/>
        </p:spPr>
        <p:txBody>
          <a:bodyPr wrap="none" rtlCol="0" anchor="t"/>
          <a:lstStyle/>
          <a:p>
            <a:pPr marL="0" indent="0">
              <a:lnSpc>
                <a:spcPts val="1960"/>
              </a:lnSpc>
              <a:buNone/>
            </a:pPr>
            <a:r>
              <a:rPr lang="en-US" sz="1225">
                <a:solidFill>
                  <a:srgbClr val="272525"/>
                </a:solidFill>
                <a:latin typeface="Eudoxus Sans" pitchFamily="34" charset="0"/>
                <a:ea typeface="Eudoxus Sans" pitchFamily="34" charset="-122"/>
                <a:cs typeface="Eudoxus Sans" pitchFamily="34" charset="-120"/>
              </a:rPr>
              <a:t>if </a:t>
            </a:r>
            <a:r>
              <a:rPr lang="en-US" sz="1225" b="1">
                <a:solidFill>
                  <a:srgbClr val="272525"/>
                </a:solidFill>
                <a:latin typeface="Eudoxus Sans" pitchFamily="34" charset="0"/>
                <a:ea typeface="Eudoxus Sans" pitchFamily="34" charset="-122"/>
                <a:cs typeface="Eudoxus Sans" pitchFamily="34" charset="-120"/>
              </a:rPr>
              <a:t>name</a:t>
            </a:r>
            <a:r>
              <a:rPr lang="en-US" sz="1225">
                <a:solidFill>
                  <a:srgbClr val="272525"/>
                </a:solidFill>
                <a:latin typeface="Eudoxus Sans" pitchFamily="34" charset="0"/>
                <a:ea typeface="Eudoxus Sans" pitchFamily="34" charset="-122"/>
                <a:cs typeface="Eudoxus Sans" pitchFamily="34" charset="-120"/>
              </a:rPr>
              <a:t> == "</a:t>
            </a:r>
            <a:r>
              <a:rPr lang="en-US" sz="1225" b="1">
                <a:solidFill>
                  <a:srgbClr val="272525"/>
                </a:solidFill>
                <a:latin typeface="Eudoxus Sans" pitchFamily="34" charset="0"/>
                <a:ea typeface="Eudoxus Sans" pitchFamily="34" charset="-122"/>
                <a:cs typeface="Eudoxus Sans" pitchFamily="34" charset="-120"/>
              </a:rPr>
              <a:t>main</a:t>
            </a:r>
            <a:r>
              <a:rPr lang="en-US" sz="1225">
                <a:solidFill>
                  <a:srgbClr val="272525"/>
                </a:solidFill>
                <a:latin typeface="Eudoxus Sans" pitchFamily="34" charset="0"/>
                <a:ea typeface="Eudoxus Sans" pitchFamily="34" charset="-122"/>
                <a:cs typeface="Eudoxus Sans" pitchFamily="34" charset="-120"/>
              </a:rPr>
              <a:t>": receipt_generator = PaymentReceiptGenerator()</a:t>
            </a:r>
            <a:endParaRPr lang="en-US" sz="1225"/>
          </a:p>
        </p:txBody>
      </p:sp>
      <p:sp>
        <p:nvSpPr>
          <p:cNvPr id="11" name="Shape 7"/>
          <p:cNvSpPr/>
          <p:nvPr/>
        </p:nvSpPr>
        <p:spPr>
          <a:xfrm>
            <a:off x="6364367" y="4239339"/>
            <a:ext cx="7388066" cy="3217783"/>
          </a:xfrm>
          <a:prstGeom prst="roundRect">
            <a:avLst>
              <a:gd name="adj" fmla="val 2175"/>
            </a:avLst>
          </a:prstGeom>
          <a:solidFill>
            <a:srgbClr val="E5F6FF"/>
          </a:solidFill>
          <a:ln/>
        </p:spPr>
      </p:sp>
      <p:sp>
        <p:nvSpPr>
          <p:cNvPr id="12" name="Shape 8"/>
          <p:cNvSpPr/>
          <p:nvPr/>
        </p:nvSpPr>
        <p:spPr>
          <a:xfrm>
            <a:off x="6356628" y="4239339"/>
            <a:ext cx="7403544" cy="3217783"/>
          </a:xfrm>
          <a:prstGeom prst="roundRect">
            <a:avLst>
              <a:gd name="adj" fmla="val 725"/>
            </a:avLst>
          </a:prstGeom>
          <a:solidFill>
            <a:srgbClr val="E5F6FF"/>
          </a:solidFill>
          <a:ln/>
        </p:spPr>
      </p:sp>
      <p:sp>
        <p:nvSpPr>
          <p:cNvPr id="13" name="Text 9"/>
          <p:cNvSpPr/>
          <p:nvPr/>
        </p:nvSpPr>
        <p:spPr>
          <a:xfrm>
            <a:off x="6512123" y="4355902"/>
            <a:ext cx="7092553" cy="2984659"/>
          </a:xfrm>
          <a:prstGeom prst="rect">
            <a:avLst/>
          </a:prstGeom>
          <a:noFill/>
          <a:ln/>
        </p:spPr>
        <p:txBody>
          <a:bodyPr wrap="square" rtlCol="0" anchor="t"/>
          <a:lstStyle/>
          <a:p>
            <a:pPr marL="0" indent="0">
              <a:lnSpc>
                <a:spcPts val="1960"/>
              </a:lnSpc>
              <a:buNone/>
            </a:pPr>
            <a:r>
              <a:rPr lang="en-US" sz="1225">
                <a:solidFill>
                  <a:srgbClr val="272525"/>
                </a:solidFill>
                <a:highlight>
                  <a:srgbClr val="E5F6FF"/>
                </a:highlight>
                <a:latin typeface="Consolas" pitchFamily="34" charset="0"/>
                <a:ea typeface="Consolas" pitchFamily="34" charset="-122"/>
                <a:cs typeface="Consolas" pitchFamily="34" charset="-120"/>
              </a:rPr>
              <a:t>while True:</a:t>
            </a:r>
            <a:endParaRPr lang="en-US" sz="1225"/>
          </a:p>
          <a:p>
            <a:pPr marL="0" indent="0">
              <a:lnSpc>
                <a:spcPts val="1960"/>
              </a:lnSpc>
              <a:buNone/>
            </a:pPr>
            <a:r>
              <a:rPr lang="en-US" sz="1225">
                <a:solidFill>
                  <a:srgbClr val="272525"/>
                </a:solidFill>
                <a:highlight>
                  <a:srgbClr val="E5F6FF"/>
                </a:highlight>
                <a:latin typeface="Consolas" pitchFamily="34" charset="0"/>
                <a:ea typeface="Consolas" pitchFamily="34" charset="-122"/>
                <a:cs typeface="Consolas" pitchFamily="34" charset="-120"/>
              </a:rPr>
              <a:t>    product_name = input("Enter product name (or 'done' to finish): ")</a:t>
            </a:r>
            <a:endParaRPr lang="en-US" sz="1225"/>
          </a:p>
          <a:p>
            <a:pPr marL="0" indent="0">
              <a:lnSpc>
                <a:spcPts val="1960"/>
              </a:lnSpc>
              <a:buNone/>
            </a:pPr>
            <a:r>
              <a:rPr lang="en-US" sz="1225">
                <a:solidFill>
                  <a:srgbClr val="272525"/>
                </a:solidFill>
                <a:highlight>
                  <a:srgbClr val="E5F6FF"/>
                </a:highlight>
                <a:latin typeface="Consolas" pitchFamily="34" charset="0"/>
                <a:ea typeface="Consolas" pitchFamily="34" charset="-122"/>
                <a:cs typeface="Consolas" pitchFamily="34" charset="-120"/>
              </a:rPr>
              <a:t>    if product_name.lower() == 'done':</a:t>
            </a:r>
            <a:endParaRPr lang="en-US" sz="1225"/>
          </a:p>
          <a:p>
            <a:pPr marL="0" indent="0">
              <a:lnSpc>
                <a:spcPts val="1960"/>
              </a:lnSpc>
              <a:buNone/>
            </a:pPr>
            <a:r>
              <a:rPr lang="en-US" sz="1225">
                <a:solidFill>
                  <a:srgbClr val="272525"/>
                </a:solidFill>
                <a:highlight>
                  <a:srgbClr val="E5F6FF"/>
                </a:highlight>
                <a:latin typeface="Consolas" pitchFamily="34" charset="0"/>
                <a:ea typeface="Consolas" pitchFamily="34" charset="-122"/>
                <a:cs typeface="Consolas" pitchFamily="34" charset="-120"/>
              </a:rPr>
              <a:t>        break</a:t>
            </a:r>
            <a:endParaRPr lang="en-US" sz="1225"/>
          </a:p>
          <a:p>
            <a:pPr marL="0" indent="0">
              <a:lnSpc>
                <a:spcPts val="1960"/>
              </a:lnSpc>
              <a:buNone/>
            </a:pPr>
            <a:endParaRPr lang="en-US" sz="1225"/>
          </a:p>
          <a:p>
            <a:pPr marL="0" indent="0">
              <a:lnSpc>
                <a:spcPts val="1960"/>
              </a:lnSpc>
              <a:buNone/>
            </a:pPr>
            <a:r>
              <a:rPr lang="en-US" sz="1225">
                <a:solidFill>
                  <a:srgbClr val="272525"/>
                </a:solidFill>
                <a:highlight>
                  <a:srgbClr val="E5F6FF"/>
                </a:highlight>
                <a:latin typeface="Consolas" pitchFamily="34" charset="0"/>
                <a:ea typeface="Consolas" pitchFamily="34" charset="-122"/>
                <a:cs typeface="Consolas" pitchFamily="34" charset="-120"/>
              </a:rPr>
              <a:t>    unit_price = input("Enter unit price: ")</a:t>
            </a:r>
            <a:endParaRPr lang="en-US" sz="1225"/>
          </a:p>
          <a:p>
            <a:pPr marL="0" indent="0">
              <a:lnSpc>
                <a:spcPts val="1960"/>
              </a:lnSpc>
              <a:buNone/>
            </a:pPr>
            <a:r>
              <a:rPr lang="en-US" sz="1225">
                <a:solidFill>
                  <a:srgbClr val="272525"/>
                </a:solidFill>
                <a:highlight>
                  <a:srgbClr val="E5F6FF"/>
                </a:highlight>
                <a:latin typeface="Consolas" pitchFamily="34" charset="0"/>
                <a:ea typeface="Consolas" pitchFamily="34" charset="-122"/>
                <a:cs typeface="Consolas" pitchFamily="34" charset="-120"/>
              </a:rPr>
              <a:t>    quantity = input("Enter quantity: ")</a:t>
            </a:r>
            <a:endParaRPr lang="en-US" sz="1225"/>
          </a:p>
          <a:p>
            <a:pPr marL="0" indent="0">
              <a:lnSpc>
                <a:spcPts val="1960"/>
              </a:lnSpc>
              <a:buNone/>
            </a:pPr>
            <a:endParaRPr lang="en-US" sz="1225"/>
          </a:p>
          <a:p>
            <a:pPr marL="0" indent="0">
              <a:lnSpc>
                <a:spcPts val="1960"/>
              </a:lnSpc>
              <a:buNone/>
            </a:pPr>
            <a:r>
              <a:rPr lang="en-US" sz="1225">
                <a:solidFill>
                  <a:srgbClr val="272525"/>
                </a:solidFill>
                <a:highlight>
                  <a:srgbClr val="E5F6FF"/>
                </a:highlight>
                <a:latin typeface="Consolas" pitchFamily="34" charset="0"/>
                <a:ea typeface="Consolas" pitchFamily="34" charset="-122"/>
                <a:cs typeface="Consolas" pitchFamily="34" charset="-120"/>
              </a:rPr>
              <a:t>    receipt_generator.add_product(product_name, unit_price, quantity)</a:t>
            </a:r>
            <a:endParaRPr lang="en-US" sz="1225"/>
          </a:p>
          <a:p>
            <a:pPr marL="0" indent="0">
              <a:lnSpc>
                <a:spcPts val="1960"/>
              </a:lnSpc>
              <a:buNone/>
            </a:pPr>
            <a:endParaRPr lang="en-US" sz="1225"/>
          </a:p>
          <a:p>
            <a:pPr marL="0" indent="0">
              <a:lnSpc>
                <a:spcPts val="1960"/>
              </a:lnSpc>
              <a:buNone/>
            </a:pPr>
            <a:r>
              <a:rPr lang="en-US" sz="1225">
                <a:solidFill>
                  <a:srgbClr val="272525"/>
                </a:solidFill>
                <a:highlight>
                  <a:srgbClr val="E5F6FF"/>
                </a:highlight>
                <a:latin typeface="Consolas" pitchFamily="34" charset="0"/>
                <a:ea typeface="Consolas" pitchFamily="34" charset="-122"/>
                <a:cs typeface="Consolas" pitchFamily="34" charset="-120"/>
              </a:rPr>
              <a:t>customer_name = input("Enter customer name: ")</a:t>
            </a:r>
            <a:endParaRPr lang="en-US" sz="1225"/>
          </a:p>
          <a:p>
            <a:pPr marL="0" indent="0">
              <a:lnSpc>
                <a:spcPts val="1960"/>
              </a:lnSpc>
              <a:buNone/>
            </a:pPr>
            <a:r>
              <a:rPr lang="en-US" sz="1225">
                <a:solidFill>
                  <a:srgbClr val="272525"/>
                </a:solidFill>
                <a:highlight>
                  <a:srgbClr val="E5F6FF"/>
                </a:highlight>
                <a:latin typeface="Consolas" pitchFamily="34" charset="0"/>
                <a:ea typeface="Consolas" pitchFamily="34" charset="-122"/>
                <a:cs typeface="Consolas" pitchFamily="34" charset="-120"/>
              </a:rPr>
              <a:t>receipt_generator.generate_receipt(customer_name)</a:t>
            </a:r>
            <a:endParaRPr lang="en-US" sz="1225"/>
          </a:p>
        </p:txBody>
      </p:sp>
      <p:pic>
        <p:nvPicPr>
          <p:cNvPr id="16" name="Picture 15">
            <a:extLst>
              <a:ext uri="{FF2B5EF4-FFF2-40B4-BE49-F238E27FC236}">
                <a16:creationId xmlns:a16="http://schemas.microsoft.com/office/drawing/2014/main" id="{74A46285-F614-CBB0-40DD-E791C0051E96}"/>
              </a:ext>
            </a:extLst>
          </p:cNvPr>
          <p:cNvPicPr>
            <a:picLocks noChangeAspect="1"/>
          </p:cNvPicPr>
          <p:nvPr/>
        </p:nvPicPr>
        <p:blipFill rotWithShape="1">
          <a:blip r:embed="rId5"/>
          <a:srcRect r="45732"/>
          <a:stretch/>
        </p:blipFill>
        <p:spPr>
          <a:xfrm rot="16200000">
            <a:off x="-1756317" y="1756317"/>
            <a:ext cx="8229600" cy="47169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301"/>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3234452"/>
            <a:ext cx="7477601" cy="355402"/>
          </a:xfrm>
          <a:prstGeom prst="rect">
            <a:avLst/>
          </a:prstGeom>
          <a:noFill/>
          <a:ln/>
        </p:spPr>
        <p:txBody>
          <a:bodyPr wrap="none" rtlCol="0" anchor="t"/>
          <a:lstStyle/>
          <a:p>
            <a:pPr marL="0" indent="0">
              <a:lnSpc>
                <a:spcPts val="2799"/>
              </a:lnSpc>
              <a:buNone/>
            </a:pPr>
            <a:endParaRPr lang="en-US" sz="1750"/>
          </a:p>
        </p:txBody>
      </p:sp>
      <p:sp>
        <p:nvSpPr>
          <p:cNvPr id="6" name="Text 2"/>
          <p:cNvSpPr/>
          <p:nvPr/>
        </p:nvSpPr>
        <p:spPr>
          <a:xfrm>
            <a:off x="6531472" y="398493"/>
            <a:ext cx="4443889" cy="694373"/>
          </a:xfrm>
          <a:prstGeom prst="rect">
            <a:avLst/>
          </a:prstGeom>
          <a:noFill/>
          <a:ln/>
        </p:spPr>
        <p:txBody>
          <a:bodyPr wrap="none" rtlCol="0" anchor="t"/>
          <a:lstStyle/>
          <a:p>
            <a:pPr marL="0" indent="0">
              <a:lnSpc>
                <a:spcPts val="5468"/>
              </a:lnSpc>
              <a:buNone/>
            </a:pPr>
            <a:r>
              <a:rPr lang="en-US" sz="4374" b="1">
                <a:solidFill>
                  <a:srgbClr val="000000"/>
                </a:solidFill>
                <a:latin typeface="p22-mackinac-pro" pitchFamily="34" charset="0"/>
                <a:ea typeface="p22-mackinac-pro" pitchFamily="34" charset="-122"/>
                <a:cs typeface="p22-mackinac-pro" pitchFamily="34" charset="-120"/>
              </a:rPr>
              <a:t>Slide 4: Output</a:t>
            </a:r>
            <a:endParaRPr lang="en-US" sz="4374"/>
          </a:p>
        </p:txBody>
      </p:sp>
      <p:sp>
        <p:nvSpPr>
          <p:cNvPr id="7" name="Text 3"/>
          <p:cNvSpPr/>
          <p:nvPr/>
        </p:nvSpPr>
        <p:spPr>
          <a:xfrm>
            <a:off x="6319599" y="4839653"/>
            <a:ext cx="7477601" cy="355402"/>
          </a:xfrm>
          <a:prstGeom prst="rect">
            <a:avLst/>
          </a:prstGeom>
          <a:noFill/>
          <a:ln/>
        </p:spPr>
        <p:txBody>
          <a:bodyPr wrap="none" rtlCol="0" anchor="t"/>
          <a:lstStyle/>
          <a:p>
            <a:pPr marL="0" indent="0">
              <a:lnSpc>
                <a:spcPts val="2799"/>
              </a:lnSpc>
              <a:buNone/>
            </a:pPr>
            <a:endParaRPr lang="en-US" sz="1750"/>
          </a:p>
        </p:txBody>
      </p:sp>
      <p:pic>
        <p:nvPicPr>
          <p:cNvPr id="10" name="Picture 9">
            <a:extLst>
              <a:ext uri="{FF2B5EF4-FFF2-40B4-BE49-F238E27FC236}">
                <a16:creationId xmlns:a16="http://schemas.microsoft.com/office/drawing/2014/main" id="{D724B4BB-A802-33DF-B01D-45C1179489C7}"/>
              </a:ext>
            </a:extLst>
          </p:cNvPr>
          <p:cNvPicPr>
            <a:picLocks noChangeAspect="1"/>
          </p:cNvPicPr>
          <p:nvPr/>
        </p:nvPicPr>
        <p:blipFill rotWithShape="1">
          <a:blip r:embed="rId5"/>
          <a:srcRect r="47103" b="22628"/>
          <a:stretch/>
        </p:blipFill>
        <p:spPr>
          <a:xfrm>
            <a:off x="6188927" y="1477560"/>
            <a:ext cx="7738946" cy="63673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9644">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77967" y="571500"/>
            <a:ext cx="5402580" cy="486013"/>
          </a:xfrm>
          <a:prstGeom prst="rect">
            <a:avLst/>
          </a:prstGeom>
          <a:noFill/>
          <a:ln/>
        </p:spPr>
        <p:txBody>
          <a:bodyPr wrap="none" rtlCol="0" anchor="t"/>
          <a:lstStyle/>
          <a:p>
            <a:pPr marL="0" indent="0">
              <a:lnSpc>
                <a:spcPts val="3827"/>
              </a:lnSpc>
              <a:buNone/>
            </a:pPr>
            <a:r>
              <a:rPr lang="en-US" sz="3062" b="1">
                <a:solidFill>
                  <a:srgbClr val="000000"/>
                </a:solidFill>
                <a:latin typeface="p22-mackinac-pro" pitchFamily="34" charset="0"/>
                <a:ea typeface="p22-mackinac-pro" pitchFamily="34" charset="-122"/>
                <a:cs typeface="p22-mackinac-pro" pitchFamily="34" charset="-120"/>
              </a:rPr>
              <a:t>Slide 5: Module  Explanation</a:t>
            </a:r>
            <a:endParaRPr lang="en-US" sz="3062"/>
          </a:p>
        </p:txBody>
      </p:sp>
      <p:sp>
        <p:nvSpPr>
          <p:cNvPr id="6" name="Text 2"/>
          <p:cNvSpPr/>
          <p:nvPr/>
        </p:nvSpPr>
        <p:spPr>
          <a:xfrm>
            <a:off x="1126808" y="1290757"/>
            <a:ext cx="7139226" cy="256342"/>
          </a:xfrm>
          <a:prstGeom prst="rect">
            <a:avLst/>
          </a:prstGeom>
          <a:noFill/>
          <a:ln/>
        </p:spPr>
        <p:txBody>
          <a:bodyPr wrap="none" rtlCol="0" anchor="t"/>
          <a:lstStyle/>
          <a:p>
            <a:pPr marL="342900" indent="-342900" algn="l">
              <a:lnSpc>
                <a:spcPts val="1960"/>
              </a:lnSpc>
              <a:buSzPct val="100000"/>
              <a:buFont typeface="+mj-lt"/>
              <a:buAutoNum type="arabicPeriod"/>
            </a:pPr>
            <a:r>
              <a:rPr lang="en-US" sz="1225" b="1">
                <a:solidFill>
                  <a:srgbClr val="272525"/>
                </a:solidFill>
                <a:latin typeface="Eudoxus Sans" pitchFamily="34" charset="0"/>
                <a:ea typeface="Eudoxus Sans" pitchFamily="34" charset="-122"/>
                <a:cs typeface="Eudoxus Sans" pitchFamily="34" charset="-120"/>
              </a:rPr>
              <a:t>built-in module: </a:t>
            </a:r>
            <a:r>
              <a:rPr lang="en-US" sz="1225">
                <a:solidFill>
                  <a:srgbClr val="272525"/>
                </a:solidFill>
                <a:highlight>
                  <a:srgbClr val="E5F6FF"/>
                </a:highlight>
                <a:latin typeface="Consolas" pitchFamily="34" charset="0"/>
                <a:ea typeface="Consolas" pitchFamily="34" charset="-122"/>
                <a:cs typeface="Consolas" pitchFamily="34" charset="-120"/>
              </a:rPr>
              <a:t>input</a:t>
            </a:r>
            <a:endParaRPr lang="en-US" sz="1225"/>
          </a:p>
        </p:txBody>
      </p:sp>
      <p:sp>
        <p:nvSpPr>
          <p:cNvPr id="7" name="Text 3"/>
          <p:cNvSpPr/>
          <p:nvPr/>
        </p:nvSpPr>
        <p:spPr>
          <a:xfrm>
            <a:off x="1375529" y="1722001"/>
            <a:ext cx="6890504" cy="505063"/>
          </a:xfrm>
          <a:prstGeom prst="rect">
            <a:avLst/>
          </a:prstGeom>
          <a:noFill/>
          <a:ln/>
        </p:spPr>
        <p:txBody>
          <a:bodyPr wrap="square" rtlCol="0" anchor="t"/>
          <a:lstStyle/>
          <a:p>
            <a:pPr marL="685800" lvl="1" indent="-342900" algn="l">
              <a:lnSpc>
                <a:spcPts val="1960"/>
              </a:lnSpc>
              <a:buSzPct val="100000"/>
              <a:buChar char="•"/>
            </a:pPr>
            <a:r>
              <a:rPr lang="en-US" sz="1225">
                <a:solidFill>
                  <a:srgbClr val="272525"/>
                </a:solidFill>
                <a:latin typeface="Eudoxus Sans" pitchFamily="34" charset="0"/>
                <a:ea typeface="Eudoxus Sans" pitchFamily="34" charset="-122"/>
                <a:cs typeface="Eudoxus Sans" pitchFamily="34" charset="-120"/>
              </a:rPr>
              <a:t>Explanation: </a:t>
            </a:r>
            <a:r>
              <a:rPr lang="en-US" sz="1225">
                <a:solidFill>
                  <a:srgbClr val="272525"/>
                </a:solidFill>
                <a:highlight>
                  <a:srgbClr val="E5F6FF"/>
                </a:highlight>
                <a:latin typeface="Consolas" pitchFamily="34" charset="0"/>
                <a:ea typeface="Consolas" pitchFamily="34" charset="-122"/>
                <a:cs typeface="Consolas" pitchFamily="34" charset="-120"/>
              </a:rPr>
              <a:t>input</a:t>
            </a:r>
            <a:r>
              <a:rPr lang="en-US" sz="1225">
                <a:solidFill>
                  <a:srgbClr val="272525"/>
                </a:solidFill>
                <a:latin typeface="Eudoxus Sans" pitchFamily="34" charset="0"/>
                <a:ea typeface="Eudoxus Sans" pitchFamily="34" charset="-122"/>
                <a:cs typeface="Eudoxus Sans" pitchFamily="34" charset="-120"/>
              </a:rPr>
              <a:t> is a built-in function in Python that reads a line from the user's input and returns it as a string.</a:t>
            </a:r>
            <a:endParaRPr lang="en-US" sz="1225"/>
          </a:p>
        </p:txBody>
      </p:sp>
      <p:sp>
        <p:nvSpPr>
          <p:cNvPr id="8" name="Text 4"/>
          <p:cNvSpPr/>
          <p:nvPr/>
        </p:nvSpPr>
        <p:spPr>
          <a:xfrm>
            <a:off x="1126808" y="2289215"/>
            <a:ext cx="7139226" cy="256342"/>
          </a:xfrm>
          <a:prstGeom prst="rect">
            <a:avLst/>
          </a:prstGeom>
          <a:noFill/>
          <a:ln/>
        </p:spPr>
        <p:txBody>
          <a:bodyPr wrap="none" rtlCol="0" anchor="t"/>
          <a:lstStyle/>
          <a:p>
            <a:pPr marL="342900" indent="-342900" algn="l">
              <a:lnSpc>
                <a:spcPts val="1960"/>
              </a:lnSpc>
              <a:buSzPct val="100000"/>
              <a:buFont typeface="+mj-lt"/>
              <a:buAutoNum type="arabicPeriod" startAt="2"/>
            </a:pPr>
            <a:r>
              <a:rPr lang="en-US" sz="1225" b="1">
                <a:solidFill>
                  <a:srgbClr val="272525"/>
                </a:solidFill>
                <a:latin typeface="Eudoxus Sans" pitchFamily="34" charset="0"/>
                <a:ea typeface="Eudoxus Sans" pitchFamily="34" charset="-122"/>
                <a:cs typeface="Eudoxus Sans" pitchFamily="34" charset="-120"/>
              </a:rPr>
              <a:t>built-in module: </a:t>
            </a:r>
            <a:r>
              <a:rPr lang="en-US" sz="1225">
                <a:solidFill>
                  <a:srgbClr val="272525"/>
                </a:solidFill>
                <a:highlight>
                  <a:srgbClr val="E5F6FF"/>
                </a:highlight>
                <a:latin typeface="Consolas" pitchFamily="34" charset="0"/>
                <a:ea typeface="Consolas" pitchFamily="34" charset="-122"/>
                <a:cs typeface="Consolas" pitchFamily="34" charset="-120"/>
              </a:rPr>
              <a:t>float</a:t>
            </a:r>
            <a:endParaRPr lang="en-US" sz="1225"/>
          </a:p>
        </p:txBody>
      </p:sp>
      <p:sp>
        <p:nvSpPr>
          <p:cNvPr id="9" name="Text 5"/>
          <p:cNvSpPr/>
          <p:nvPr/>
        </p:nvSpPr>
        <p:spPr>
          <a:xfrm>
            <a:off x="1375529" y="2607707"/>
            <a:ext cx="6890504" cy="505063"/>
          </a:xfrm>
          <a:prstGeom prst="rect">
            <a:avLst/>
          </a:prstGeom>
          <a:noFill/>
          <a:ln/>
        </p:spPr>
        <p:txBody>
          <a:bodyPr wrap="square" rtlCol="0" anchor="t"/>
          <a:lstStyle/>
          <a:p>
            <a:pPr marL="685800" lvl="1" indent="-342900" algn="l">
              <a:lnSpc>
                <a:spcPts val="1960"/>
              </a:lnSpc>
              <a:buSzPct val="100000"/>
              <a:buChar char="•"/>
            </a:pPr>
            <a:r>
              <a:rPr lang="en-US" sz="1225">
                <a:solidFill>
                  <a:srgbClr val="272525"/>
                </a:solidFill>
                <a:latin typeface="Eudoxus Sans" pitchFamily="34" charset="0"/>
                <a:ea typeface="Eudoxus Sans" pitchFamily="34" charset="-122"/>
                <a:cs typeface="Eudoxus Sans" pitchFamily="34" charset="-120"/>
              </a:rPr>
              <a:t>Explanation: </a:t>
            </a:r>
            <a:r>
              <a:rPr lang="en-US" sz="1225">
                <a:solidFill>
                  <a:srgbClr val="272525"/>
                </a:solidFill>
                <a:highlight>
                  <a:srgbClr val="E5F6FF"/>
                </a:highlight>
                <a:latin typeface="Consolas" pitchFamily="34" charset="0"/>
                <a:ea typeface="Consolas" pitchFamily="34" charset="-122"/>
                <a:cs typeface="Consolas" pitchFamily="34" charset="-120"/>
              </a:rPr>
              <a:t>float</a:t>
            </a:r>
            <a:r>
              <a:rPr lang="en-US" sz="1225">
                <a:solidFill>
                  <a:srgbClr val="272525"/>
                </a:solidFill>
                <a:latin typeface="Eudoxus Sans" pitchFamily="34" charset="0"/>
                <a:ea typeface="Eudoxus Sans" pitchFamily="34" charset="-122"/>
                <a:cs typeface="Eudoxus Sans" pitchFamily="34" charset="-120"/>
              </a:rPr>
              <a:t> is a built-in function in Python that converts a string or a number to a floating-point number.</a:t>
            </a:r>
            <a:endParaRPr lang="en-US" sz="1225"/>
          </a:p>
        </p:txBody>
      </p:sp>
      <p:sp>
        <p:nvSpPr>
          <p:cNvPr id="10" name="Text 6"/>
          <p:cNvSpPr/>
          <p:nvPr/>
        </p:nvSpPr>
        <p:spPr>
          <a:xfrm>
            <a:off x="1126808" y="3174921"/>
            <a:ext cx="7139226" cy="256342"/>
          </a:xfrm>
          <a:prstGeom prst="rect">
            <a:avLst/>
          </a:prstGeom>
          <a:noFill/>
          <a:ln/>
        </p:spPr>
        <p:txBody>
          <a:bodyPr wrap="none" rtlCol="0" anchor="t"/>
          <a:lstStyle/>
          <a:p>
            <a:pPr marL="342900" indent="-342900" algn="l">
              <a:lnSpc>
                <a:spcPts val="1960"/>
              </a:lnSpc>
              <a:buSzPct val="100000"/>
              <a:buFont typeface="+mj-lt"/>
              <a:buAutoNum type="arabicPeriod" startAt="3"/>
            </a:pPr>
            <a:r>
              <a:rPr lang="en-US" sz="1225" b="1">
                <a:solidFill>
                  <a:srgbClr val="272525"/>
                </a:solidFill>
                <a:latin typeface="Eudoxus Sans" pitchFamily="34" charset="0"/>
                <a:ea typeface="Eudoxus Sans" pitchFamily="34" charset="-122"/>
                <a:cs typeface="Eudoxus Sans" pitchFamily="34" charset="-120"/>
              </a:rPr>
              <a:t>built-in module: </a:t>
            </a:r>
            <a:r>
              <a:rPr lang="en-US" sz="1225">
                <a:solidFill>
                  <a:srgbClr val="272525"/>
                </a:solidFill>
                <a:highlight>
                  <a:srgbClr val="E5F6FF"/>
                </a:highlight>
                <a:latin typeface="Consolas" pitchFamily="34" charset="0"/>
                <a:ea typeface="Consolas" pitchFamily="34" charset="-122"/>
                <a:cs typeface="Consolas" pitchFamily="34" charset="-120"/>
              </a:rPr>
              <a:t>print</a:t>
            </a:r>
            <a:endParaRPr lang="en-US" sz="1225"/>
          </a:p>
        </p:txBody>
      </p:sp>
      <p:sp>
        <p:nvSpPr>
          <p:cNvPr id="11" name="Text 7"/>
          <p:cNvSpPr/>
          <p:nvPr/>
        </p:nvSpPr>
        <p:spPr>
          <a:xfrm>
            <a:off x="1375529" y="3493413"/>
            <a:ext cx="6890504" cy="505063"/>
          </a:xfrm>
          <a:prstGeom prst="rect">
            <a:avLst/>
          </a:prstGeom>
          <a:noFill/>
          <a:ln/>
        </p:spPr>
        <p:txBody>
          <a:bodyPr wrap="square" rtlCol="0" anchor="t"/>
          <a:lstStyle/>
          <a:p>
            <a:pPr marL="685800" lvl="1" indent="-342900" algn="l">
              <a:lnSpc>
                <a:spcPts val="1960"/>
              </a:lnSpc>
              <a:buSzPct val="100000"/>
              <a:buChar char="•"/>
            </a:pPr>
            <a:r>
              <a:rPr lang="en-US" sz="1225">
                <a:solidFill>
                  <a:srgbClr val="272525"/>
                </a:solidFill>
                <a:latin typeface="Eudoxus Sans" pitchFamily="34" charset="0"/>
                <a:ea typeface="Eudoxus Sans" pitchFamily="34" charset="-122"/>
                <a:cs typeface="Eudoxus Sans" pitchFamily="34" charset="-120"/>
              </a:rPr>
              <a:t>Explanation: </a:t>
            </a:r>
            <a:r>
              <a:rPr lang="en-US" sz="1225">
                <a:solidFill>
                  <a:srgbClr val="272525"/>
                </a:solidFill>
                <a:highlight>
                  <a:srgbClr val="E5F6FF"/>
                </a:highlight>
                <a:latin typeface="Consolas" pitchFamily="34" charset="0"/>
                <a:ea typeface="Consolas" pitchFamily="34" charset="-122"/>
                <a:cs typeface="Consolas" pitchFamily="34" charset="-120"/>
              </a:rPr>
              <a:t>print</a:t>
            </a:r>
            <a:r>
              <a:rPr lang="en-US" sz="1225">
                <a:solidFill>
                  <a:srgbClr val="272525"/>
                </a:solidFill>
                <a:latin typeface="Eudoxus Sans" pitchFamily="34" charset="0"/>
                <a:ea typeface="Eudoxus Sans" pitchFamily="34" charset="-122"/>
                <a:cs typeface="Eudoxus Sans" pitchFamily="34" charset="-120"/>
              </a:rPr>
              <a:t> is a built-in function in Python that is used to print messages or values to the console.</a:t>
            </a:r>
            <a:endParaRPr lang="en-US" sz="1225"/>
          </a:p>
        </p:txBody>
      </p:sp>
      <p:sp>
        <p:nvSpPr>
          <p:cNvPr id="12" name="Text 8"/>
          <p:cNvSpPr/>
          <p:nvPr/>
        </p:nvSpPr>
        <p:spPr>
          <a:xfrm>
            <a:off x="1126808" y="4060627"/>
            <a:ext cx="7139226" cy="256342"/>
          </a:xfrm>
          <a:prstGeom prst="rect">
            <a:avLst/>
          </a:prstGeom>
          <a:noFill/>
          <a:ln/>
        </p:spPr>
        <p:txBody>
          <a:bodyPr wrap="none" rtlCol="0" anchor="t"/>
          <a:lstStyle/>
          <a:p>
            <a:pPr marL="342900" indent="-342900" algn="l">
              <a:lnSpc>
                <a:spcPts val="1960"/>
              </a:lnSpc>
              <a:buSzPct val="100000"/>
              <a:buFont typeface="+mj-lt"/>
              <a:buAutoNum type="arabicPeriod" startAt="4"/>
            </a:pPr>
            <a:r>
              <a:rPr lang="en-US" sz="1225" b="1">
                <a:solidFill>
                  <a:srgbClr val="272525"/>
                </a:solidFill>
                <a:latin typeface="Eudoxus Sans" pitchFamily="34" charset="0"/>
                <a:ea typeface="Eudoxus Sans" pitchFamily="34" charset="-122"/>
                <a:cs typeface="Eudoxus Sans" pitchFamily="34" charset="-120"/>
              </a:rPr>
              <a:t>built-in module: </a:t>
            </a:r>
            <a:r>
              <a:rPr lang="en-US" sz="1225">
                <a:solidFill>
                  <a:srgbClr val="272525"/>
                </a:solidFill>
                <a:highlight>
                  <a:srgbClr val="E5F6FF"/>
                </a:highlight>
                <a:latin typeface="Consolas" pitchFamily="34" charset="0"/>
                <a:ea typeface="Consolas" pitchFamily="34" charset="-122"/>
                <a:cs typeface="Consolas" pitchFamily="34" charset="-120"/>
              </a:rPr>
              <a:t>if __name__ == "__main__":</a:t>
            </a:r>
            <a:endParaRPr lang="en-US" sz="1225"/>
          </a:p>
        </p:txBody>
      </p:sp>
      <p:sp>
        <p:nvSpPr>
          <p:cNvPr id="13" name="Text 9"/>
          <p:cNvSpPr/>
          <p:nvPr/>
        </p:nvSpPr>
        <p:spPr>
          <a:xfrm>
            <a:off x="1375529" y="4379119"/>
            <a:ext cx="6890504" cy="746165"/>
          </a:xfrm>
          <a:prstGeom prst="rect">
            <a:avLst/>
          </a:prstGeom>
          <a:noFill/>
          <a:ln/>
        </p:spPr>
        <p:txBody>
          <a:bodyPr wrap="square" rtlCol="0" anchor="t"/>
          <a:lstStyle/>
          <a:p>
            <a:pPr marL="685800" lvl="1" indent="-342900" algn="l">
              <a:lnSpc>
                <a:spcPts val="1960"/>
              </a:lnSpc>
              <a:buSzPct val="100000"/>
              <a:buChar char="•"/>
            </a:pPr>
            <a:r>
              <a:rPr lang="en-US" sz="1225">
                <a:solidFill>
                  <a:srgbClr val="272525"/>
                </a:solidFill>
                <a:latin typeface="Eudoxus Sans" pitchFamily="34" charset="0"/>
                <a:ea typeface="Eudoxus Sans" pitchFamily="34" charset="-122"/>
                <a:cs typeface="Eudoxus Sans" pitchFamily="34" charset="-120"/>
              </a:rPr>
              <a:t>Explanation: This is a common Python idiom used to check whether the Python script is being run as the main program or if it is being imported as a module. It allows you to control the execution of code depending on how the script is used.</a:t>
            </a:r>
            <a:endParaRPr lang="en-US" sz="1225"/>
          </a:p>
        </p:txBody>
      </p:sp>
      <p:sp>
        <p:nvSpPr>
          <p:cNvPr id="14" name="Text 10"/>
          <p:cNvSpPr/>
          <p:nvPr/>
        </p:nvSpPr>
        <p:spPr>
          <a:xfrm>
            <a:off x="1126808" y="5187434"/>
            <a:ext cx="7139226" cy="256342"/>
          </a:xfrm>
          <a:prstGeom prst="rect">
            <a:avLst/>
          </a:prstGeom>
          <a:noFill/>
          <a:ln/>
        </p:spPr>
        <p:txBody>
          <a:bodyPr wrap="none" rtlCol="0" anchor="t"/>
          <a:lstStyle/>
          <a:p>
            <a:pPr marL="342900" indent="-342900" algn="l">
              <a:lnSpc>
                <a:spcPts val="1960"/>
              </a:lnSpc>
              <a:buSzPct val="100000"/>
              <a:buFont typeface="+mj-lt"/>
              <a:buAutoNum type="arabicPeriod" startAt="5"/>
            </a:pPr>
            <a:r>
              <a:rPr lang="en-US" sz="1225" b="1">
                <a:solidFill>
                  <a:srgbClr val="272525"/>
                </a:solidFill>
                <a:latin typeface="Eudoxus Sans" pitchFamily="34" charset="0"/>
                <a:ea typeface="Eudoxus Sans" pitchFamily="34" charset="-122"/>
                <a:cs typeface="Eudoxus Sans" pitchFamily="34" charset="-120"/>
              </a:rPr>
              <a:t>String formatting using f-strings (</a:t>
            </a:r>
            <a:r>
              <a:rPr lang="en-US" sz="1225">
                <a:solidFill>
                  <a:srgbClr val="272525"/>
                </a:solidFill>
                <a:highlight>
                  <a:srgbClr val="E5F6FF"/>
                </a:highlight>
                <a:latin typeface="Consolas" pitchFamily="34" charset="0"/>
                <a:ea typeface="Consolas" pitchFamily="34" charset="-122"/>
                <a:cs typeface="Consolas" pitchFamily="34" charset="-120"/>
              </a:rPr>
              <a:t>f"..."</a:t>
            </a:r>
            <a:r>
              <a:rPr lang="en-US" sz="1225" b="1">
                <a:solidFill>
                  <a:srgbClr val="272525"/>
                </a:solidFill>
                <a:latin typeface="Eudoxus Sans" pitchFamily="34" charset="0"/>
                <a:ea typeface="Eudoxus Sans" pitchFamily="34" charset="-122"/>
                <a:cs typeface="Eudoxus Sans" pitchFamily="34" charset="-120"/>
              </a:rPr>
              <a:t>)</a:t>
            </a:r>
            <a:endParaRPr lang="en-US" sz="1225"/>
          </a:p>
        </p:txBody>
      </p:sp>
      <p:sp>
        <p:nvSpPr>
          <p:cNvPr id="15" name="Text 11"/>
          <p:cNvSpPr/>
          <p:nvPr/>
        </p:nvSpPr>
        <p:spPr>
          <a:xfrm>
            <a:off x="1375529" y="5505926"/>
            <a:ext cx="6890504" cy="753785"/>
          </a:xfrm>
          <a:prstGeom prst="rect">
            <a:avLst/>
          </a:prstGeom>
          <a:noFill/>
          <a:ln/>
        </p:spPr>
        <p:txBody>
          <a:bodyPr wrap="square" rtlCol="0" anchor="t"/>
          <a:lstStyle/>
          <a:p>
            <a:pPr marL="685800" lvl="1" indent="-342900" algn="l">
              <a:lnSpc>
                <a:spcPts val="1960"/>
              </a:lnSpc>
              <a:buSzPct val="100000"/>
              <a:buChar char="•"/>
            </a:pPr>
            <a:r>
              <a:rPr lang="en-US" sz="1225">
                <a:solidFill>
                  <a:srgbClr val="272525"/>
                </a:solidFill>
                <a:latin typeface="Eudoxus Sans" pitchFamily="34" charset="0"/>
                <a:ea typeface="Eudoxus Sans" pitchFamily="34" charset="-122"/>
                <a:cs typeface="Eudoxus Sans" pitchFamily="34" charset="-120"/>
              </a:rPr>
              <a:t>Explanation: f-strings are used for string formatting in Python. They allow you to embed expressions inside string literals, using curly braces </a:t>
            </a:r>
            <a:r>
              <a:rPr lang="en-US" sz="1225">
                <a:solidFill>
                  <a:srgbClr val="272525"/>
                </a:solidFill>
                <a:highlight>
                  <a:srgbClr val="E5F6FF"/>
                </a:highlight>
                <a:latin typeface="Consolas" pitchFamily="34" charset="0"/>
                <a:ea typeface="Consolas" pitchFamily="34" charset="-122"/>
                <a:cs typeface="Consolas" pitchFamily="34" charset="-120"/>
              </a:rPr>
              <a:t>{}</a:t>
            </a:r>
            <a:r>
              <a:rPr lang="en-US" sz="1225">
                <a:solidFill>
                  <a:srgbClr val="272525"/>
                </a:solidFill>
                <a:latin typeface="Eudoxus Sans" pitchFamily="34" charset="0"/>
                <a:ea typeface="Eudoxus Sans" pitchFamily="34" charset="-122"/>
                <a:cs typeface="Eudoxus Sans" pitchFamily="34" charset="-120"/>
              </a:rPr>
              <a:t>. In this code, f-strings are used to format the payment receipt text.</a:t>
            </a:r>
            <a:endParaRPr lang="en-US" sz="1225"/>
          </a:p>
        </p:txBody>
      </p:sp>
      <p:sp>
        <p:nvSpPr>
          <p:cNvPr id="16" name="Text 12"/>
          <p:cNvSpPr/>
          <p:nvPr/>
        </p:nvSpPr>
        <p:spPr>
          <a:xfrm>
            <a:off x="1126808" y="6321862"/>
            <a:ext cx="7139226" cy="256342"/>
          </a:xfrm>
          <a:prstGeom prst="rect">
            <a:avLst/>
          </a:prstGeom>
          <a:noFill/>
          <a:ln/>
        </p:spPr>
        <p:txBody>
          <a:bodyPr wrap="none" rtlCol="0" anchor="t"/>
          <a:lstStyle/>
          <a:p>
            <a:pPr marL="342900" indent="-342900" algn="l">
              <a:lnSpc>
                <a:spcPts val="1960"/>
              </a:lnSpc>
              <a:buSzPct val="100000"/>
              <a:buFont typeface="+mj-lt"/>
              <a:buAutoNum type="arabicPeriod" startAt="6"/>
            </a:pPr>
            <a:r>
              <a:rPr lang="en-US" sz="1225" b="1">
                <a:solidFill>
                  <a:srgbClr val="272525"/>
                </a:solidFill>
                <a:latin typeface="Eudoxus Sans" pitchFamily="34" charset="0"/>
                <a:ea typeface="Eudoxus Sans" pitchFamily="34" charset="-122"/>
                <a:cs typeface="Eudoxus Sans" pitchFamily="34" charset="-120"/>
              </a:rPr>
              <a:t>Exception handling using </a:t>
            </a:r>
            <a:r>
              <a:rPr lang="en-US" sz="1225">
                <a:solidFill>
                  <a:srgbClr val="272525"/>
                </a:solidFill>
                <a:highlight>
                  <a:srgbClr val="E5F6FF"/>
                </a:highlight>
                <a:latin typeface="Consolas" pitchFamily="34" charset="0"/>
                <a:ea typeface="Consolas" pitchFamily="34" charset="-122"/>
                <a:cs typeface="Consolas" pitchFamily="34" charset="-120"/>
              </a:rPr>
              <a:t>try</a:t>
            </a:r>
            <a:r>
              <a:rPr lang="en-US" sz="1225" b="1">
                <a:solidFill>
                  <a:srgbClr val="272525"/>
                </a:solidFill>
                <a:latin typeface="Eudoxus Sans" pitchFamily="34" charset="0"/>
                <a:ea typeface="Eudoxus Sans" pitchFamily="34" charset="-122"/>
                <a:cs typeface="Eudoxus Sans" pitchFamily="34" charset="-120"/>
              </a:rPr>
              <a:t> and </a:t>
            </a:r>
            <a:r>
              <a:rPr lang="en-US" sz="1225">
                <a:solidFill>
                  <a:srgbClr val="272525"/>
                </a:solidFill>
                <a:highlight>
                  <a:srgbClr val="E5F6FF"/>
                </a:highlight>
                <a:latin typeface="Consolas" pitchFamily="34" charset="0"/>
                <a:ea typeface="Consolas" pitchFamily="34" charset="-122"/>
                <a:cs typeface="Consolas" pitchFamily="34" charset="-120"/>
              </a:rPr>
              <a:t>except</a:t>
            </a:r>
            <a:endParaRPr lang="en-US" sz="1225"/>
          </a:p>
        </p:txBody>
      </p:sp>
      <p:sp>
        <p:nvSpPr>
          <p:cNvPr id="17" name="Text 13"/>
          <p:cNvSpPr/>
          <p:nvPr/>
        </p:nvSpPr>
        <p:spPr>
          <a:xfrm>
            <a:off x="1375529" y="6640354"/>
            <a:ext cx="6890504" cy="1017746"/>
          </a:xfrm>
          <a:prstGeom prst="rect">
            <a:avLst/>
          </a:prstGeom>
          <a:noFill/>
          <a:ln/>
        </p:spPr>
        <p:txBody>
          <a:bodyPr wrap="square" rtlCol="0" anchor="t"/>
          <a:lstStyle/>
          <a:p>
            <a:pPr marL="685800" lvl="1" indent="-342900" algn="l">
              <a:lnSpc>
                <a:spcPts val="1960"/>
              </a:lnSpc>
              <a:buSzPct val="100000"/>
              <a:buChar char="•"/>
            </a:pPr>
            <a:r>
              <a:rPr lang="en-US" sz="1225">
                <a:solidFill>
                  <a:srgbClr val="272525"/>
                </a:solidFill>
                <a:latin typeface="Eudoxus Sans" pitchFamily="34" charset="0"/>
                <a:ea typeface="Eudoxus Sans" pitchFamily="34" charset="-122"/>
                <a:cs typeface="Eudoxus Sans" pitchFamily="34" charset="-120"/>
              </a:rPr>
              <a:t>Explanation: The </a:t>
            </a:r>
            <a:r>
              <a:rPr lang="en-US" sz="1225">
                <a:solidFill>
                  <a:srgbClr val="272525"/>
                </a:solidFill>
                <a:highlight>
                  <a:srgbClr val="E5F6FF"/>
                </a:highlight>
                <a:latin typeface="Consolas" pitchFamily="34" charset="0"/>
                <a:ea typeface="Consolas" pitchFamily="34" charset="-122"/>
                <a:cs typeface="Consolas" pitchFamily="34" charset="-120"/>
              </a:rPr>
              <a:t>try</a:t>
            </a:r>
            <a:r>
              <a:rPr lang="en-US" sz="1225">
                <a:solidFill>
                  <a:srgbClr val="272525"/>
                </a:solidFill>
                <a:latin typeface="Eudoxus Sans" pitchFamily="34" charset="0"/>
                <a:ea typeface="Eudoxus Sans" pitchFamily="34" charset="-122"/>
                <a:cs typeface="Eudoxus Sans" pitchFamily="34" charset="-120"/>
              </a:rPr>
              <a:t> and </a:t>
            </a:r>
            <a:r>
              <a:rPr lang="en-US" sz="1225">
                <a:solidFill>
                  <a:srgbClr val="272525"/>
                </a:solidFill>
                <a:highlight>
                  <a:srgbClr val="E5F6FF"/>
                </a:highlight>
                <a:latin typeface="Consolas" pitchFamily="34" charset="0"/>
                <a:ea typeface="Consolas" pitchFamily="34" charset="-122"/>
                <a:cs typeface="Consolas" pitchFamily="34" charset="-120"/>
              </a:rPr>
              <a:t>except</a:t>
            </a:r>
            <a:r>
              <a:rPr lang="en-US" sz="1225">
                <a:solidFill>
                  <a:srgbClr val="272525"/>
                </a:solidFill>
                <a:latin typeface="Eudoxus Sans" pitchFamily="34" charset="0"/>
                <a:ea typeface="Eudoxus Sans" pitchFamily="34" charset="-122"/>
                <a:cs typeface="Eudoxus Sans" pitchFamily="34" charset="-120"/>
              </a:rPr>
              <a:t> blocks are used for exception handling. It attempts to execute the code inside the </a:t>
            </a:r>
            <a:r>
              <a:rPr lang="en-US" sz="1225">
                <a:solidFill>
                  <a:srgbClr val="272525"/>
                </a:solidFill>
                <a:highlight>
                  <a:srgbClr val="E5F6FF"/>
                </a:highlight>
                <a:latin typeface="Consolas" pitchFamily="34" charset="0"/>
                <a:ea typeface="Consolas" pitchFamily="34" charset="-122"/>
                <a:cs typeface="Consolas" pitchFamily="34" charset="-120"/>
              </a:rPr>
              <a:t>try</a:t>
            </a:r>
            <a:r>
              <a:rPr lang="en-US" sz="1225">
                <a:solidFill>
                  <a:srgbClr val="272525"/>
                </a:solidFill>
                <a:latin typeface="Eudoxus Sans" pitchFamily="34" charset="0"/>
                <a:ea typeface="Eudoxus Sans" pitchFamily="34" charset="-122"/>
                <a:cs typeface="Eudoxus Sans" pitchFamily="34" charset="-120"/>
              </a:rPr>
              <a:t> block, and if an exception (error) occurs, it is caught and handled in the </a:t>
            </a:r>
            <a:r>
              <a:rPr lang="en-US" sz="1225">
                <a:solidFill>
                  <a:srgbClr val="272525"/>
                </a:solidFill>
                <a:highlight>
                  <a:srgbClr val="E5F6FF"/>
                </a:highlight>
                <a:latin typeface="Consolas" pitchFamily="34" charset="0"/>
                <a:ea typeface="Consolas" pitchFamily="34" charset="-122"/>
                <a:cs typeface="Consolas" pitchFamily="34" charset="-120"/>
              </a:rPr>
              <a:t>except</a:t>
            </a:r>
            <a:r>
              <a:rPr lang="en-US" sz="1225">
                <a:solidFill>
                  <a:srgbClr val="272525"/>
                </a:solidFill>
                <a:latin typeface="Eudoxus Sans" pitchFamily="34" charset="0"/>
                <a:ea typeface="Eudoxus Sans" pitchFamily="34" charset="-122"/>
                <a:cs typeface="Eudoxus Sans" pitchFamily="34" charset="-120"/>
              </a:rPr>
              <a:t> block. In this code, it is used to catch </a:t>
            </a:r>
            <a:r>
              <a:rPr lang="en-US" sz="1225">
                <a:solidFill>
                  <a:srgbClr val="272525"/>
                </a:solidFill>
                <a:highlight>
                  <a:srgbClr val="E5F6FF"/>
                </a:highlight>
                <a:latin typeface="Consolas" pitchFamily="34" charset="0"/>
                <a:ea typeface="Consolas" pitchFamily="34" charset="-122"/>
                <a:cs typeface="Consolas" pitchFamily="34" charset="-120"/>
              </a:rPr>
              <a:t>ValueError</a:t>
            </a:r>
            <a:r>
              <a:rPr lang="en-US" sz="1225">
                <a:solidFill>
                  <a:srgbClr val="272525"/>
                </a:solidFill>
                <a:latin typeface="Eudoxus Sans" pitchFamily="34" charset="0"/>
                <a:ea typeface="Eudoxus Sans" pitchFamily="34" charset="-122"/>
                <a:cs typeface="Eudoxus Sans" pitchFamily="34" charset="-120"/>
              </a:rPr>
              <a:t> if the conversion of unit price or quantity to a float fails.</a:t>
            </a:r>
            <a:endParaRPr lang="en-US" sz="1225"/>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9644">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64367" y="1131094"/>
            <a:ext cx="5341620" cy="486013"/>
          </a:xfrm>
          <a:prstGeom prst="rect">
            <a:avLst/>
          </a:prstGeom>
          <a:noFill/>
          <a:ln/>
        </p:spPr>
        <p:txBody>
          <a:bodyPr wrap="none" rtlCol="0" anchor="t"/>
          <a:lstStyle/>
          <a:p>
            <a:pPr marL="0" indent="0">
              <a:lnSpc>
                <a:spcPts val="3827"/>
              </a:lnSpc>
              <a:buNone/>
            </a:pPr>
            <a:r>
              <a:rPr lang="en-US" sz="3062" b="1">
                <a:solidFill>
                  <a:srgbClr val="000000"/>
                </a:solidFill>
                <a:latin typeface="p22-mackinac-pro" pitchFamily="34" charset="0"/>
                <a:ea typeface="p22-mackinac-pro" pitchFamily="34" charset="-122"/>
                <a:cs typeface="p22-mackinac-pro" pitchFamily="34" charset="-120"/>
              </a:rPr>
              <a:t>Slide 6: Module Explanation</a:t>
            </a:r>
            <a:endParaRPr lang="en-US" sz="3062"/>
          </a:p>
        </p:txBody>
      </p:sp>
      <p:sp>
        <p:nvSpPr>
          <p:cNvPr id="6" name="Text 2"/>
          <p:cNvSpPr/>
          <p:nvPr/>
        </p:nvSpPr>
        <p:spPr>
          <a:xfrm>
            <a:off x="6613207" y="1850350"/>
            <a:ext cx="7139226" cy="256342"/>
          </a:xfrm>
          <a:prstGeom prst="rect">
            <a:avLst/>
          </a:prstGeom>
          <a:noFill/>
          <a:ln/>
        </p:spPr>
        <p:txBody>
          <a:bodyPr wrap="none" rtlCol="0" anchor="t"/>
          <a:lstStyle/>
          <a:p>
            <a:pPr marL="342900" indent="-342900" algn="l">
              <a:lnSpc>
                <a:spcPts val="1960"/>
              </a:lnSpc>
              <a:buSzPct val="100000"/>
              <a:buFont typeface="+mj-lt"/>
              <a:buAutoNum type="arabicPeriod"/>
            </a:pPr>
            <a:r>
              <a:rPr lang="en-US" sz="1225">
                <a:solidFill>
                  <a:srgbClr val="272525"/>
                </a:solidFill>
                <a:highlight>
                  <a:srgbClr val="E5F6FF"/>
                </a:highlight>
                <a:latin typeface="Consolas" pitchFamily="34" charset="0"/>
                <a:ea typeface="Consolas" pitchFamily="34" charset="-122"/>
                <a:cs typeface="Consolas" pitchFamily="34" charset="-120"/>
              </a:rPr>
              <a:t>__init__</a:t>
            </a:r>
            <a:r>
              <a:rPr lang="en-US" sz="1225" b="1">
                <a:solidFill>
                  <a:srgbClr val="272525"/>
                </a:solidFill>
                <a:latin typeface="Eudoxus Sans" pitchFamily="34" charset="0"/>
                <a:ea typeface="Eudoxus Sans" pitchFamily="34" charset="-122"/>
                <a:cs typeface="Eudoxus Sans" pitchFamily="34" charset="-120"/>
              </a:rPr>
              <a:t> method</a:t>
            </a:r>
            <a:endParaRPr lang="en-US" sz="1225"/>
          </a:p>
        </p:txBody>
      </p:sp>
      <p:sp>
        <p:nvSpPr>
          <p:cNvPr id="7" name="Text 3"/>
          <p:cNvSpPr/>
          <p:nvPr/>
        </p:nvSpPr>
        <p:spPr>
          <a:xfrm>
            <a:off x="6861929" y="2281595"/>
            <a:ext cx="6890504" cy="761405"/>
          </a:xfrm>
          <a:prstGeom prst="rect">
            <a:avLst/>
          </a:prstGeom>
          <a:noFill/>
          <a:ln/>
        </p:spPr>
        <p:txBody>
          <a:bodyPr wrap="square" rtlCol="0" anchor="t"/>
          <a:lstStyle/>
          <a:p>
            <a:pPr marL="685800" lvl="1" indent="-342900" algn="l">
              <a:lnSpc>
                <a:spcPts val="1960"/>
              </a:lnSpc>
              <a:buSzPct val="100000"/>
              <a:buChar char="•"/>
            </a:pPr>
            <a:r>
              <a:rPr lang="en-US" sz="1225">
                <a:solidFill>
                  <a:srgbClr val="272525"/>
                </a:solidFill>
                <a:latin typeface="Eudoxus Sans" pitchFamily="34" charset="0"/>
                <a:ea typeface="Eudoxus Sans" pitchFamily="34" charset="-122"/>
                <a:cs typeface="Eudoxus Sans" pitchFamily="34" charset="-120"/>
              </a:rPr>
              <a:t>Explanation: </a:t>
            </a:r>
            <a:r>
              <a:rPr lang="en-US" sz="1225">
                <a:solidFill>
                  <a:srgbClr val="272525"/>
                </a:solidFill>
                <a:highlight>
                  <a:srgbClr val="E5F6FF"/>
                </a:highlight>
                <a:latin typeface="Consolas" pitchFamily="34" charset="0"/>
                <a:ea typeface="Consolas" pitchFamily="34" charset="-122"/>
                <a:cs typeface="Consolas" pitchFamily="34" charset="-120"/>
              </a:rPr>
              <a:t>__init__</a:t>
            </a:r>
            <a:r>
              <a:rPr lang="en-US" sz="1225">
                <a:solidFill>
                  <a:srgbClr val="272525"/>
                </a:solidFill>
                <a:latin typeface="Eudoxus Sans" pitchFamily="34" charset="0"/>
                <a:ea typeface="Eudoxus Sans" pitchFamily="34" charset="-122"/>
                <a:cs typeface="Eudoxus Sans" pitchFamily="34" charset="-120"/>
              </a:rPr>
              <a:t> is a special method in Python classes that is called when an object is created. In this code, it initializes the </a:t>
            </a:r>
            <a:r>
              <a:rPr lang="en-US" sz="1225">
                <a:solidFill>
                  <a:srgbClr val="272525"/>
                </a:solidFill>
                <a:highlight>
                  <a:srgbClr val="E5F6FF"/>
                </a:highlight>
                <a:latin typeface="Consolas" pitchFamily="34" charset="0"/>
                <a:ea typeface="Consolas" pitchFamily="34" charset="-122"/>
                <a:cs typeface="Consolas" pitchFamily="34" charset="-120"/>
              </a:rPr>
              <a:t>PaymentReceiptGenerator</a:t>
            </a:r>
            <a:r>
              <a:rPr lang="en-US" sz="1225">
                <a:solidFill>
                  <a:srgbClr val="272525"/>
                </a:solidFill>
                <a:latin typeface="Eudoxus Sans" pitchFamily="34" charset="0"/>
                <a:ea typeface="Eudoxus Sans" pitchFamily="34" charset="-122"/>
                <a:cs typeface="Eudoxus Sans" pitchFamily="34" charset="-120"/>
              </a:rPr>
              <a:t> class by setting up an empty list for storing products.</a:t>
            </a:r>
            <a:endParaRPr lang="en-US" sz="1225"/>
          </a:p>
        </p:txBody>
      </p:sp>
      <p:sp>
        <p:nvSpPr>
          <p:cNvPr id="8" name="Text 4"/>
          <p:cNvSpPr/>
          <p:nvPr/>
        </p:nvSpPr>
        <p:spPr>
          <a:xfrm>
            <a:off x="6613207" y="3105150"/>
            <a:ext cx="7139226" cy="256342"/>
          </a:xfrm>
          <a:prstGeom prst="rect">
            <a:avLst/>
          </a:prstGeom>
          <a:noFill/>
          <a:ln/>
        </p:spPr>
        <p:txBody>
          <a:bodyPr wrap="none" rtlCol="0" anchor="t"/>
          <a:lstStyle/>
          <a:p>
            <a:pPr marL="342900" indent="-342900" algn="l">
              <a:lnSpc>
                <a:spcPts val="1960"/>
              </a:lnSpc>
              <a:buSzPct val="100000"/>
              <a:buFont typeface="+mj-lt"/>
              <a:buAutoNum type="arabicPeriod" startAt="2"/>
            </a:pPr>
            <a:r>
              <a:rPr lang="en-US" sz="1225">
                <a:solidFill>
                  <a:srgbClr val="272525"/>
                </a:solidFill>
                <a:highlight>
                  <a:srgbClr val="E5F6FF"/>
                </a:highlight>
                <a:latin typeface="Consolas" pitchFamily="34" charset="0"/>
                <a:ea typeface="Consolas" pitchFamily="34" charset="-122"/>
                <a:cs typeface="Consolas" pitchFamily="34" charset="-120"/>
              </a:rPr>
              <a:t>self</a:t>
            </a:r>
            <a:endParaRPr lang="en-US" sz="1225"/>
          </a:p>
        </p:txBody>
      </p:sp>
      <p:sp>
        <p:nvSpPr>
          <p:cNvPr id="9" name="Text 5"/>
          <p:cNvSpPr/>
          <p:nvPr/>
        </p:nvSpPr>
        <p:spPr>
          <a:xfrm>
            <a:off x="6861929" y="3423642"/>
            <a:ext cx="6890504" cy="761405"/>
          </a:xfrm>
          <a:prstGeom prst="rect">
            <a:avLst/>
          </a:prstGeom>
          <a:noFill/>
          <a:ln/>
        </p:spPr>
        <p:txBody>
          <a:bodyPr wrap="square" rtlCol="0" anchor="t"/>
          <a:lstStyle/>
          <a:p>
            <a:pPr marL="685800" lvl="1" indent="-342900" algn="l">
              <a:lnSpc>
                <a:spcPts val="1960"/>
              </a:lnSpc>
              <a:buSzPct val="100000"/>
              <a:buChar char="•"/>
            </a:pPr>
            <a:r>
              <a:rPr lang="en-US" sz="1225">
                <a:solidFill>
                  <a:srgbClr val="272525"/>
                </a:solidFill>
                <a:latin typeface="Eudoxus Sans" pitchFamily="34" charset="0"/>
                <a:ea typeface="Eudoxus Sans" pitchFamily="34" charset="-122"/>
                <a:cs typeface="Eudoxus Sans" pitchFamily="34" charset="-120"/>
              </a:rPr>
              <a:t>Explanation: </a:t>
            </a:r>
            <a:r>
              <a:rPr lang="en-US" sz="1225">
                <a:solidFill>
                  <a:srgbClr val="272525"/>
                </a:solidFill>
                <a:highlight>
                  <a:srgbClr val="E5F6FF"/>
                </a:highlight>
                <a:latin typeface="Consolas" pitchFamily="34" charset="0"/>
                <a:ea typeface="Consolas" pitchFamily="34" charset="-122"/>
                <a:cs typeface="Consolas" pitchFamily="34" charset="-120"/>
              </a:rPr>
              <a:t>self</a:t>
            </a:r>
            <a:r>
              <a:rPr lang="en-US" sz="1225">
                <a:solidFill>
                  <a:srgbClr val="272525"/>
                </a:solidFill>
                <a:latin typeface="Eudoxus Sans" pitchFamily="34" charset="0"/>
                <a:ea typeface="Eudoxus Sans" pitchFamily="34" charset="-122"/>
                <a:cs typeface="Eudoxus Sans" pitchFamily="34" charset="-120"/>
              </a:rPr>
              <a:t> is a reference to the instance of the class. It is the first parameter in the method definitions of a class and is used to access instance variables. In this code, </a:t>
            </a:r>
            <a:r>
              <a:rPr lang="en-US" sz="1225">
                <a:solidFill>
                  <a:srgbClr val="272525"/>
                </a:solidFill>
                <a:highlight>
                  <a:srgbClr val="E5F6FF"/>
                </a:highlight>
                <a:latin typeface="Consolas" pitchFamily="34" charset="0"/>
                <a:ea typeface="Consolas" pitchFamily="34" charset="-122"/>
                <a:cs typeface="Consolas" pitchFamily="34" charset="-120"/>
              </a:rPr>
              <a:t>self.products</a:t>
            </a:r>
            <a:r>
              <a:rPr lang="en-US" sz="1225">
                <a:solidFill>
                  <a:srgbClr val="272525"/>
                </a:solidFill>
                <a:latin typeface="Eudoxus Sans" pitchFamily="34" charset="0"/>
                <a:ea typeface="Eudoxus Sans" pitchFamily="34" charset="-122"/>
                <a:cs typeface="Eudoxus Sans" pitchFamily="34" charset="-120"/>
              </a:rPr>
              <a:t> is used to store the list of products.</a:t>
            </a:r>
            <a:endParaRPr lang="en-US" sz="1225"/>
          </a:p>
        </p:txBody>
      </p:sp>
      <p:sp>
        <p:nvSpPr>
          <p:cNvPr id="10" name="Text 6"/>
          <p:cNvSpPr/>
          <p:nvPr/>
        </p:nvSpPr>
        <p:spPr>
          <a:xfrm>
            <a:off x="6613207" y="4247198"/>
            <a:ext cx="7139226" cy="256342"/>
          </a:xfrm>
          <a:prstGeom prst="rect">
            <a:avLst/>
          </a:prstGeom>
          <a:noFill/>
          <a:ln/>
        </p:spPr>
        <p:txBody>
          <a:bodyPr wrap="none" rtlCol="0" anchor="t"/>
          <a:lstStyle/>
          <a:p>
            <a:pPr marL="342900" indent="-342900" algn="l">
              <a:lnSpc>
                <a:spcPts val="1960"/>
              </a:lnSpc>
              <a:buSzPct val="100000"/>
              <a:buFont typeface="+mj-lt"/>
              <a:buAutoNum type="arabicPeriod" startAt="3"/>
            </a:pPr>
            <a:r>
              <a:rPr lang="en-US" sz="1225">
                <a:solidFill>
                  <a:srgbClr val="272525"/>
                </a:solidFill>
                <a:highlight>
                  <a:srgbClr val="E5F6FF"/>
                </a:highlight>
                <a:latin typeface="Consolas" pitchFamily="34" charset="0"/>
                <a:ea typeface="Consolas" pitchFamily="34" charset="-122"/>
                <a:cs typeface="Consolas" pitchFamily="34" charset="-120"/>
              </a:rPr>
              <a:t>while</a:t>
            </a:r>
            <a:r>
              <a:rPr lang="en-US" sz="1225" b="1">
                <a:solidFill>
                  <a:srgbClr val="272525"/>
                </a:solidFill>
                <a:latin typeface="Eudoxus Sans" pitchFamily="34" charset="0"/>
                <a:ea typeface="Eudoxus Sans" pitchFamily="34" charset="-122"/>
                <a:cs typeface="Eudoxus Sans" pitchFamily="34" charset="-120"/>
              </a:rPr>
              <a:t> loop</a:t>
            </a:r>
            <a:endParaRPr lang="en-US" sz="1225"/>
          </a:p>
        </p:txBody>
      </p:sp>
      <p:sp>
        <p:nvSpPr>
          <p:cNvPr id="11" name="Text 7"/>
          <p:cNvSpPr/>
          <p:nvPr/>
        </p:nvSpPr>
        <p:spPr>
          <a:xfrm>
            <a:off x="6861929" y="4565690"/>
            <a:ext cx="6890504" cy="753785"/>
          </a:xfrm>
          <a:prstGeom prst="rect">
            <a:avLst/>
          </a:prstGeom>
          <a:noFill/>
          <a:ln/>
        </p:spPr>
        <p:txBody>
          <a:bodyPr wrap="square" rtlCol="0" anchor="t"/>
          <a:lstStyle/>
          <a:p>
            <a:pPr marL="685800" lvl="1" indent="-342900" algn="l">
              <a:lnSpc>
                <a:spcPts val="1960"/>
              </a:lnSpc>
              <a:buSzPct val="100000"/>
              <a:buChar char="•"/>
            </a:pPr>
            <a:r>
              <a:rPr lang="en-US" sz="1225">
                <a:solidFill>
                  <a:srgbClr val="272525"/>
                </a:solidFill>
                <a:latin typeface="Eudoxus Sans" pitchFamily="34" charset="0"/>
                <a:ea typeface="Eudoxus Sans" pitchFamily="34" charset="-122"/>
                <a:cs typeface="Eudoxus Sans" pitchFamily="34" charset="-120"/>
              </a:rPr>
              <a:t>Explanation: The </a:t>
            </a:r>
            <a:r>
              <a:rPr lang="en-US" sz="1225">
                <a:solidFill>
                  <a:srgbClr val="272525"/>
                </a:solidFill>
                <a:highlight>
                  <a:srgbClr val="E5F6FF"/>
                </a:highlight>
                <a:latin typeface="Consolas" pitchFamily="34" charset="0"/>
                <a:ea typeface="Consolas" pitchFamily="34" charset="-122"/>
                <a:cs typeface="Consolas" pitchFamily="34" charset="-120"/>
              </a:rPr>
              <a:t>while</a:t>
            </a:r>
            <a:r>
              <a:rPr lang="en-US" sz="1225">
                <a:solidFill>
                  <a:srgbClr val="272525"/>
                </a:solidFill>
                <a:latin typeface="Eudoxus Sans" pitchFamily="34" charset="0"/>
                <a:ea typeface="Eudoxus Sans" pitchFamily="34" charset="-122"/>
                <a:cs typeface="Eudoxus Sans" pitchFamily="34" charset="-120"/>
              </a:rPr>
              <a:t> loop is used for repetitive execution of a block of code. In this code, it continues to prompt the user for product information until the user enters "done" for the product name.</a:t>
            </a:r>
            <a:endParaRPr lang="en-US" sz="1225"/>
          </a:p>
        </p:txBody>
      </p:sp>
      <p:sp>
        <p:nvSpPr>
          <p:cNvPr id="12" name="Text 8"/>
          <p:cNvSpPr/>
          <p:nvPr/>
        </p:nvSpPr>
        <p:spPr>
          <a:xfrm>
            <a:off x="6613207" y="5381625"/>
            <a:ext cx="7139226" cy="256342"/>
          </a:xfrm>
          <a:prstGeom prst="rect">
            <a:avLst/>
          </a:prstGeom>
          <a:noFill/>
          <a:ln/>
        </p:spPr>
        <p:txBody>
          <a:bodyPr wrap="none" rtlCol="0" anchor="t"/>
          <a:lstStyle/>
          <a:p>
            <a:pPr marL="342900" indent="-342900" algn="l">
              <a:lnSpc>
                <a:spcPts val="1960"/>
              </a:lnSpc>
              <a:buSzPct val="100000"/>
              <a:buFont typeface="+mj-lt"/>
              <a:buAutoNum type="arabicPeriod" startAt="4"/>
            </a:pPr>
            <a:r>
              <a:rPr lang="en-US" sz="1225">
                <a:solidFill>
                  <a:srgbClr val="272525"/>
                </a:solidFill>
                <a:highlight>
                  <a:srgbClr val="E5F6FF"/>
                </a:highlight>
                <a:latin typeface="Consolas" pitchFamily="34" charset="0"/>
                <a:ea typeface="Consolas" pitchFamily="34" charset="-122"/>
                <a:cs typeface="Consolas" pitchFamily="34" charset="-120"/>
              </a:rPr>
              <a:t>sum</a:t>
            </a:r>
            <a:r>
              <a:rPr lang="en-US" sz="1225" b="1">
                <a:solidFill>
                  <a:srgbClr val="272525"/>
                </a:solidFill>
                <a:latin typeface="Eudoxus Sans" pitchFamily="34" charset="0"/>
                <a:ea typeface="Eudoxus Sans" pitchFamily="34" charset="-122"/>
                <a:cs typeface="Eudoxus Sans" pitchFamily="34" charset="-120"/>
              </a:rPr>
              <a:t> function</a:t>
            </a:r>
            <a:endParaRPr lang="en-US" sz="1225"/>
          </a:p>
        </p:txBody>
      </p:sp>
      <p:sp>
        <p:nvSpPr>
          <p:cNvPr id="13" name="Text 9"/>
          <p:cNvSpPr/>
          <p:nvPr/>
        </p:nvSpPr>
        <p:spPr>
          <a:xfrm>
            <a:off x="6861929" y="5700117"/>
            <a:ext cx="6890504" cy="505063"/>
          </a:xfrm>
          <a:prstGeom prst="rect">
            <a:avLst/>
          </a:prstGeom>
          <a:noFill/>
          <a:ln/>
        </p:spPr>
        <p:txBody>
          <a:bodyPr wrap="square" rtlCol="0" anchor="t"/>
          <a:lstStyle/>
          <a:p>
            <a:pPr marL="685800" lvl="1" indent="-342900" algn="l">
              <a:lnSpc>
                <a:spcPts val="1960"/>
              </a:lnSpc>
              <a:buSzPct val="100000"/>
              <a:buChar char="•"/>
            </a:pPr>
            <a:r>
              <a:rPr lang="en-US" sz="1225">
                <a:solidFill>
                  <a:srgbClr val="272525"/>
                </a:solidFill>
                <a:latin typeface="Eudoxus Sans" pitchFamily="34" charset="0"/>
                <a:ea typeface="Eudoxus Sans" pitchFamily="34" charset="-122"/>
                <a:cs typeface="Eudoxus Sans" pitchFamily="34" charset="-120"/>
              </a:rPr>
              <a:t>Explanation: </a:t>
            </a:r>
            <a:r>
              <a:rPr lang="en-US" sz="1225">
                <a:solidFill>
                  <a:srgbClr val="272525"/>
                </a:solidFill>
                <a:highlight>
                  <a:srgbClr val="E5F6FF"/>
                </a:highlight>
                <a:latin typeface="Consolas" pitchFamily="34" charset="0"/>
                <a:ea typeface="Consolas" pitchFamily="34" charset="-122"/>
                <a:cs typeface="Consolas" pitchFamily="34" charset="-120"/>
              </a:rPr>
              <a:t>sum</a:t>
            </a:r>
            <a:r>
              <a:rPr lang="en-US" sz="1225">
                <a:solidFill>
                  <a:srgbClr val="272525"/>
                </a:solidFill>
                <a:latin typeface="Eudoxus Sans" pitchFamily="34" charset="0"/>
                <a:ea typeface="Eudoxus Sans" pitchFamily="34" charset="-122"/>
                <a:cs typeface="Eudoxus Sans" pitchFamily="34" charset="-120"/>
              </a:rPr>
              <a:t> is a built-in function in Python that returns the sum of a sequence of numbers. In this code, it is used to calculate the total amount of the products.</a:t>
            </a:r>
            <a:endParaRPr lang="en-US" sz="1225"/>
          </a:p>
        </p:txBody>
      </p:sp>
      <p:sp>
        <p:nvSpPr>
          <p:cNvPr id="14" name="Text 10"/>
          <p:cNvSpPr/>
          <p:nvPr/>
        </p:nvSpPr>
        <p:spPr>
          <a:xfrm>
            <a:off x="6613207" y="6267331"/>
            <a:ext cx="7139226" cy="256342"/>
          </a:xfrm>
          <a:prstGeom prst="rect">
            <a:avLst/>
          </a:prstGeom>
          <a:noFill/>
          <a:ln/>
        </p:spPr>
        <p:txBody>
          <a:bodyPr wrap="none" rtlCol="0" anchor="t"/>
          <a:lstStyle/>
          <a:p>
            <a:pPr marL="342900" indent="-342900" algn="l">
              <a:lnSpc>
                <a:spcPts val="1960"/>
              </a:lnSpc>
              <a:buSzPct val="100000"/>
              <a:buFont typeface="+mj-lt"/>
              <a:buAutoNum type="arabicPeriod" startAt="5"/>
            </a:pPr>
            <a:r>
              <a:rPr lang="en-US" sz="1225">
                <a:solidFill>
                  <a:srgbClr val="272525"/>
                </a:solidFill>
                <a:highlight>
                  <a:srgbClr val="E5F6FF"/>
                </a:highlight>
                <a:latin typeface="Consolas" pitchFamily="34" charset="0"/>
                <a:ea typeface="Consolas" pitchFamily="34" charset="-122"/>
                <a:cs typeface="Consolas" pitchFamily="34" charset="-120"/>
              </a:rPr>
              <a:t>break</a:t>
            </a:r>
            <a:r>
              <a:rPr lang="en-US" sz="1225" b="1">
                <a:solidFill>
                  <a:srgbClr val="272525"/>
                </a:solidFill>
                <a:latin typeface="Eudoxus Sans" pitchFamily="34" charset="0"/>
                <a:ea typeface="Eudoxus Sans" pitchFamily="34" charset="-122"/>
                <a:cs typeface="Eudoxus Sans" pitchFamily="34" charset="-120"/>
              </a:rPr>
              <a:t> statement</a:t>
            </a:r>
            <a:endParaRPr lang="en-US" sz="1225"/>
          </a:p>
        </p:txBody>
      </p:sp>
      <p:sp>
        <p:nvSpPr>
          <p:cNvPr id="15" name="Text 11"/>
          <p:cNvSpPr/>
          <p:nvPr/>
        </p:nvSpPr>
        <p:spPr>
          <a:xfrm>
            <a:off x="6861929" y="6585823"/>
            <a:ext cx="6890504" cy="512683"/>
          </a:xfrm>
          <a:prstGeom prst="rect">
            <a:avLst/>
          </a:prstGeom>
          <a:noFill/>
          <a:ln/>
        </p:spPr>
        <p:txBody>
          <a:bodyPr wrap="square" rtlCol="0" anchor="t"/>
          <a:lstStyle/>
          <a:p>
            <a:pPr marL="685800" lvl="1" indent="-342900" algn="l">
              <a:lnSpc>
                <a:spcPts val="1960"/>
              </a:lnSpc>
              <a:buSzPct val="100000"/>
              <a:buChar char="•"/>
            </a:pPr>
            <a:r>
              <a:rPr lang="en-US" sz="1225">
                <a:solidFill>
                  <a:srgbClr val="272525"/>
                </a:solidFill>
                <a:latin typeface="Eudoxus Sans" pitchFamily="34" charset="0"/>
                <a:ea typeface="Eudoxus Sans" pitchFamily="34" charset="-122"/>
                <a:cs typeface="Eudoxus Sans" pitchFamily="34" charset="-120"/>
              </a:rPr>
              <a:t>Explanation: The </a:t>
            </a:r>
            <a:r>
              <a:rPr lang="en-US" sz="1225">
                <a:solidFill>
                  <a:srgbClr val="272525"/>
                </a:solidFill>
                <a:highlight>
                  <a:srgbClr val="E5F6FF"/>
                </a:highlight>
                <a:latin typeface="Consolas" pitchFamily="34" charset="0"/>
                <a:ea typeface="Consolas" pitchFamily="34" charset="-122"/>
                <a:cs typeface="Consolas" pitchFamily="34" charset="-120"/>
              </a:rPr>
              <a:t>break</a:t>
            </a:r>
            <a:r>
              <a:rPr lang="en-US" sz="1225">
                <a:solidFill>
                  <a:srgbClr val="272525"/>
                </a:solidFill>
                <a:latin typeface="Eudoxus Sans" pitchFamily="34" charset="0"/>
                <a:ea typeface="Eudoxus Sans" pitchFamily="34" charset="-122"/>
                <a:cs typeface="Eudoxus Sans" pitchFamily="34" charset="-120"/>
              </a:rPr>
              <a:t> statement is used to exit a loop prematurely. In this code, it is used to exit the </a:t>
            </a:r>
            <a:r>
              <a:rPr lang="en-US" sz="1225">
                <a:solidFill>
                  <a:srgbClr val="272525"/>
                </a:solidFill>
                <a:highlight>
                  <a:srgbClr val="E5F6FF"/>
                </a:highlight>
                <a:latin typeface="Consolas" pitchFamily="34" charset="0"/>
                <a:ea typeface="Consolas" pitchFamily="34" charset="-122"/>
                <a:cs typeface="Consolas" pitchFamily="34" charset="-120"/>
              </a:rPr>
              <a:t>while</a:t>
            </a:r>
            <a:r>
              <a:rPr lang="en-US" sz="1225">
                <a:solidFill>
                  <a:srgbClr val="272525"/>
                </a:solidFill>
                <a:latin typeface="Eudoxus Sans" pitchFamily="34" charset="0"/>
                <a:ea typeface="Eudoxus Sans" pitchFamily="34" charset="-122"/>
                <a:cs typeface="Eudoxus Sans" pitchFamily="34" charset="-120"/>
              </a:rPr>
              <a:t> loop when the user enters "done" for the product name.</a:t>
            </a:r>
            <a:endParaRPr lang="en-US" sz="1225"/>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6</Slides>
  <Notes>6</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2</cp:revision>
  <dcterms:created xsi:type="dcterms:W3CDTF">2023-12-26T16:32:34Z</dcterms:created>
  <dcterms:modified xsi:type="dcterms:W3CDTF">2023-12-29T11:54:59Z</dcterms:modified>
</cp:coreProperties>
</file>